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5" r:id="rId1"/>
  </p:sldMasterIdLst>
  <p:notesMasterIdLst>
    <p:notesMasterId r:id="rId70"/>
  </p:notesMasterIdLst>
  <p:sldIdLst>
    <p:sldId id="263" r:id="rId2"/>
    <p:sldId id="257" r:id="rId3"/>
    <p:sldId id="260" r:id="rId4"/>
    <p:sldId id="261" r:id="rId5"/>
    <p:sldId id="276" r:id="rId6"/>
    <p:sldId id="264" r:id="rId7"/>
    <p:sldId id="265" r:id="rId8"/>
    <p:sldId id="266" r:id="rId9"/>
    <p:sldId id="267" r:id="rId10"/>
    <p:sldId id="268" r:id="rId11"/>
    <p:sldId id="269" r:id="rId12"/>
    <p:sldId id="270" r:id="rId13"/>
    <p:sldId id="271" r:id="rId14"/>
    <p:sldId id="272" r:id="rId15"/>
    <p:sldId id="273" r:id="rId16"/>
    <p:sldId id="275" r:id="rId17"/>
    <p:sldId id="274" r:id="rId18"/>
    <p:sldId id="277" r:id="rId19"/>
    <p:sldId id="278" r:id="rId20"/>
    <p:sldId id="279" r:id="rId21"/>
    <p:sldId id="280" r:id="rId22"/>
    <p:sldId id="281" r:id="rId23"/>
    <p:sldId id="282" r:id="rId24"/>
    <p:sldId id="283" r:id="rId25"/>
    <p:sldId id="284" r:id="rId26"/>
    <p:sldId id="328" r:id="rId27"/>
    <p:sldId id="286" r:id="rId28"/>
    <p:sldId id="329"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27" r:id="rId47"/>
    <p:sldId id="305" r:id="rId48"/>
    <p:sldId id="306" r:id="rId49"/>
    <p:sldId id="307" r:id="rId50"/>
    <p:sldId id="308" r:id="rId51"/>
    <p:sldId id="309" r:id="rId52"/>
    <p:sldId id="310" r:id="rId53"/>
    <p:sldId id="311" r:id="rId54"/>
    <p:sldId id="312" r:id="rId55"/>
    <p:sldId id="313" r:id="rId56"/>
    <p:sldId id="324" r:id="rId57"/>
    <p:sldId id="323" r:id="rId58"/>
    <p:sldId id="314" r:id="rId59"/>
    <p:sldId id="315" r:id="rId60"/>
    <p:sldId id="316" r:id="rId61"/>
    <p:sldId id="317" r:id="rId62"/>
    <p:sldId id="325" r:id="rId63"/>
    <p:sldId id="326" r:id="rId64"/>
    <p:sldId id="318" r:id="rId65"/>
    <p:sldId id="319" r:id="rId66"/>
    <p:sldId id="320" r:id="rId67"/>
    <p:sldId id="321" r:id="rId68"/>
    <p:sldId id="322"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4"/>
    <p:restoredTop sz="78947"/>
  </p:normalViewPr>
  <p:slideViewPr>
    <p:cSldViewPr snapToGrid="0" snapToObjects="1">
      <p:cViewPr varScale="1">
        <p:scale>
          <a:sx n="84" d="100"/>
          <a:sy n="84" d="100"/>
        </p:scale>
        <p:origin x="17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BC153C-F51B-7E41-BDB4-6420FBCD60DC}" type="datetimeFigureOut">
              <a:rPr lang="en-US" smtClean="0"/>
              <a:t>5/5/24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F77CCE-2836-FD42-85A8-0F29DACB5DAD}" type="slidenum">
              <a:rPr lang="en-US" smtClean="0"/>
              <a:t>‹#›</a:t>
            </a:fld>
            <a:endParaRPr lang="en-US"/>
          </a:p>
        </p:txBody>
      </p:sp>
    </p:spTree>
    <p:extLst>
      <p:ext uri="{BB962C8B-B14F-4D97-AF65-F5344CB8AC3E}">
        <p14:creationId xmlns:p14="http://schemas.microsoft.com/office/powerpoint/2010/main" val="3244669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Growth faltering is being used more in the literature as it’s more descriptive and less pejorative</a:t>
            </a:r>
          </a:p>
        </p:txBody>
      </p:sp>
      <p:sp>
        <p:nvSpPr>
          <p:cNvPr id="4" name="Slide Number Placeholder 3"/>
          <p:cNvSpPr>
            <a:spLocks noGrp="1"/>
          </p:cNvSpPr>
          <p:nvPr>
            <p:ph type="sldNum" sz="quarter" idx="5"/>
          </p:nvPr>
        </p:nvSpPr>
        <p:spPr/>
        <p:txBody>
          <a:bodyPr/>
          <a:lstStyle/>
          <a:p>
            <a:fld id="{54F77CCE-2836-FD42-85A8-0F29DACB5DAD}" type="slidenum">
              <a:rPr lang="en-US" smtClean="0"/>
              <a:t>6</a:t>
            </a:fld>
            <a:endParaRPr lang="en-US"/>
          </a:p>
        </p:txBody>
      </p:sp>
    </p:spTree>
    <p:extLst>
      <p:ext uri="{BB962C8B-B14F-4D97-AF65-F5344CB8AC3E}">
        <p14:creationId xmlns:p14="http://schemas.microsoft.com/office/powerpoint/2010/main" val="10884600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22</a:t>
            </a:fld>
            <a:endParaRPr lang="en-US"/>
          </a:p>
        </p:txBody>
      </p:sp>
    </p:spTree>
    <p:extLst>
      <p:ext uri="{BB962C8B-B14F-4D97-AF65-F5344CB8AC3E}">
        <p14:creationId xmlns:p14="http://schemas.microsoft.com/office/powerpoint/2010/main" val="353922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24</a:t>
            </a:fld>
            <a:endParaRPr lang="en-US"/>
          </a:p>
        </p:txBody>
      </p:sp>
    </p:spTree>
    <p:extLst>
      <p:ext uri="{BB962C8B-B14F-4D97-AF65-F5344CB8AC3E}">
        <p14:creationId xmlns:p14="http://schemas.microsoft.com/office/powerpoint/2010/main" val="3064547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Deceleration in head circumference is a late sign of severe malnutrition in children younger than 2 years or is an indication of a possible syndromic condition. </a:t>
            </a:r>
            <a:endParaRPr lang="en-CA" dirty="0">
              <a:effectLst/>
            </a:endParaRPr>
          </a:p>
          <a:p>
            <a:endParaRPr lang="en-US" dirty="0"/>
          </a:p>
          <a:p>
            <a:r>
              <a:rPr lang="en-CA" sz="1200" b="0" i="0" u="none" strike="noStrike" kern="1200" dirty="0">
                <a:solidFill>
                  <a:schemeClr val="tx1"/>
                </a:solidFill>
                <a:effectLst/>
                <a:latin typeface="+mn-lt"/>
                <a:ea typeface="+mn-ea"/>
                <a:cs typeface="+mn-cs"/>
              </a:rPr>
              <a:t>Adjustment toward genetic potential usually affects weight and height similarly</a:t>
            </a:r>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25</a:t>
            </a:fld>
            <a:endParaRPr lang="en-US"/>
          </a:p>
        </p:txBody>
      </p:sp>
    </p:spTree>
    <p:extLst>
      <p:ext uri="{BB962C8B-B14F-4D97-AF65-F5344CB8AC3E}">
        <p14:creationId xmlns:p14="http://schemas.microsoft.com/office/powerpoint/2010/main" val="3973992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weight affected</a:t>
            </a:r>
          </a:p>
          <a:p>
            <a:r>
              <a:rPr lang="en-US" dirty="0"/>
              <a:t>Malnutrition</a:t>
            </a:r>
          </a:p>
        </p:txBody>
      </p:sp>
      <p:sp>
        <p:nvSpPr>
          <p:cNvPr id="4" name="Slide Number Placeholder 3"/>
          <p:cNvSpPr>
            <a:spLocks noGrp="1"/>
          </p:cNvSpPr>
          <p:nvPr>
            <p:ph type="sldNum" sz="quarter" idx="5"/>
          </p:nvPr>
        </p:nvSpPr>
        <p:spPr/>
        <p:txBody>
          <a:bodyPr/>
          <a:lstStyle/>
          <a:p>
            <a:fld id="{54F77CCE-2836-FD42-85A8-0F29DACB5DAD}" type="slidenum">
              <a:rPr lang="en-US" smtClean="0"/>
              <a:t>26</a:t>
            </a:fld>
            <a:endParaRPr lang="en-US"/>
          </a:p>
        </p:txBody>
      </p:sp>
    </p:spTree>
    <p:extLst>
      <p:ext uri="{BB962C8B-B14F-4D97-AF65-F5344CB8AC3E}">
        <p14:creationId xmlns:p14="http://schemas.microsoft.com/office/powerpoint/2010/main" val="13378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Wt</a:t>
            </a:r>
            <a:r>
              <a:rPr lang="en-US" dirty="0"/>
              <a:t> and height is affected, but increased height at the end</a:t>
            </a:r>
          </a:p>
          <a:p>
            <a:r>
              <a:rPr lang="en-US" dirty="0"/>
              <a:t>HC proportional</a:t>
            </a:r>
          </a:p>
          <a:p>
            <a:r>
              <a:rPr lang="en-US" dirty="0"/>
              <a:t>Constitutional growth delay</a:t>
            </a:r>
          </a:p>
        </p:txBody>
      </p:sp>
      <p:sp>
        <p:nvSpPr>
          <p:cNvPr id="4" name="Slide Number Placeholder 3"/>
          <p:cNvSpPr>
            <a:spLocks noGrp="1"/>
          </p:cNvSpPr>
          <p:nvPr>
            <p:ph type="sldNum" sz="quarter" idx="5"/>
          </p:nvPr>
        </p:nvSpPr>
        <p:spPr/>
        <p:txBody>
          <a:bodyPr/>
          <a:lstStyle/>
          <a:p>
            <a:fld id="{54F77CCE-2836-FD42-85A8-0F29DACB5DAD}" type="slidenum">
              <a:rPr lang="en-US" smtClean="0"/>
              <a:t>27</a:t>
            </a:fld>
            <a:endParaRPr lang="en-US"/>
          </a:p>
        </p:txBody>
      </p:sp>
    </p:spTree>
    <p:extLst>
      <p:ext uri="{BB962C8B-B14F-4D97-AF65-F5344CB8AC3E}">
        <p14:creationId xmlns:p14="http://schemas.microsoft.com/office/powerpoint/2010/main" val="846444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Weight and height affected</a:t>
            </a:r>
          </a:p>
          <a:p>
            <a:r>
              <a:rPr lang="en-US" dirty="0"/>
              <a:t>Normal HC</a:t>
            </a:r>
          </a:p>
          <a:p>
            <a:r>
              <a:rPr lang="en-US" dirty="0"/>
              <a:t>Endocrine abnormality</a:t>
            </a:r>
          </a:p>
        </p:txBody>
      </p:sp>
      <p:sp>
        <p:nvSpPr>
          <p:cNvPr id="4" name="Slide Number Placeholder 3"/>
          <p:cNvSpPr>
            <a:spLocks noGrp="1"/>
          </p:cNvSpPr>
          <p:nvPr>
            <p:ph type="sldNum" sz="quarter" idx="5"/>
          </p:nvPr>
        </p:nvSpPr>
        <p:spPr/>
        <p:txBody>
          <a:bodyPr/>
          <a:lstStyle/>
          <a:p>
            <a:fld id="{54F77CCE-2836-FD42-85A8-0F29DACB5DAD}" type="slidenum">
              <a:rPr lang="en-US" smtClean="0"/>
              <a:t>28</a:t>
            </a:fld>
            <a:endParaRPr lang="en-US"/>
          </a:p>
        </p:txBody>
      </p:sp>
    </p:spTree>
    <p:extLst>
      <p:ext uri="{BB962C8B-B14F-4D97-AF65-F5344CB8AC3E}">
        <p14:creationId xmlns:p14="http://schemas.microsoft.com/office/powerpoint/2010/main" val="257981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Ht</a:t>
            </a:r>
            <a:r>
              <a:rPr lang="en-US" dirty="0"/>
              <a:t>, </a:t>
            </a:r>
            <a:r>
              <a:rPr lang="en-US" dirty="0" err="1"/>
              <a:t>wt</a:t>
            </a:r>
            <a:r>
              <a:rPr lang="en-US" dirty="0"/>
              <a:t>, and HC affected</a:t>
            </a:r>
          </a:p>
          <a:p>
            <a:r>
              <a:rPr lang="en-US" dirty="0"/>
              <a:t>Genetic condition</a:t>
            </a:r>
          </a:p>
        </p:txBody>
      </p:sp>
      <p:sp>
        <p:nvSpPr>
          <p:cNvPr id="4" name="Slide Number Placeholder 3"/>
          <p:cNvSpPr>
            <a:spLocks noGrp="1"/>
          </p:cNvSpPr>
          <p:nvPr>
            <p:ph type="sldNum" sz="quarter" idx="5"/>
          </p:nvPr>
        </p:nvSpPr>
        <p:spPr/>
        <p:txBody>
          <a:bodyPr/>
          <a:lstStyle/>
          <a:p>
            <a:fld id="{54F77CCE-2836-FD42-85A8-0F29DACB5DAD}" type="slidenum">
              <a:rPr lang="en-US" smtClean="0"/>
              <a:t>29</a:t>
            </a:fld>
            <a:endParaRPr lang="en-US"/>
          </a:p>
        </p:txBody>
      </p:sp>
    </p:spTree>
    <p:extLst>
      <p:ext uri="{BB962C8B-B14F-4D97-AF65-F5344CB8AC3E}">
        <p14:creationId xmlns:p14="http://schemas.microsoft.com/office/powerpoint/2010/main" val="1462226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concerning?</a:t>
            </a:r>
          </a:p>
          <a:p>
            <a:r>
              <a:rPr lang="en-US" altLang="en-US" dirty="0">
                <a:ea typeface="ＭＳ Ｐゴシック" panose="020B0600070205080204" pitchFamily="34" charset="-128"/>
              </a:rPr>
              <a:t>- relationship with caregiver</a:t>
            </a:r>
          </a:p>
          <a:p>
            <a:r>
              <a:rPr lang="en-US" altLang="en-US" dirty="0">
                <a:ea typeface="ＭＳ Ｐゴシック" panose="020B0600070205080204" pitchFamily="34" charset="-128"/>
              </a:rPr>
              <a:t>- intake: restricted diet, excessive milk</a:t>
            </a:r>
          </a:p>
          <a:p>
            <a:r>
              <a:rPr lang="en-US" altLang="en-US" dirty="0">
                <a:ea typeface="ＭＳ Ｐゴシック" panose="020B0600070205080204" pitchFamily="34" charset="-128"/>
              </a:rPr>
              <a:t>- Delayed to starting solids</a:t>
            </a:r>
          </a:p>
        </p:txBody>
      </p:sp>
      <p:sp>
        <p:nvSpPr>
          <p:cNvPr id="4" name="Slide Number Placeholder 3"/>
          <p:cNvSpPr>
            <a:spLocks noGrp="1"/>
          </p:cNvSpPr>
          <p:nvPr>
            <p:ph type="sldNum" sz="quarter" idx="5"/>
          </p:nvPr>
        </p:nvSpPr>
        <p:spPr/>
        <p:txBody>
          <a:bodyPr/>
          <a:lstStyle/>
          <a:p>
            <a:fld id="{54F77CCE-2836-FD42-85A8-0F29DACB5DAD}" type="slidenum">
              <a:rPr lang="en-US" smtClean="0"/>
              <a:t>31</a:t>
            </a:fld>
            <a:endParaRPr lang="en-US"/>
          </a:p>
        </p:txBody>
      </p:sp>
    </p:spTree>
    <p:extLst>
      <p:ext uri="{BB962C8B-B14F-4D97-AF65-F5344CB8AC3E}">
        <p14:creationId xmlns:p14="http://schemas.microsoft.com/office/powerpoint/2010/main" val="2999406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err="1">
                <a:ea typeface="ＭＳ Ｐゴシック" panose="020B0600070205080204" pitchFamily="34" charset="-128"/>
              </a:rPr>
              <a:t>Wt</a:t>
            </a:r>
            <a:r>
              <a:rPr lang="en-US" altLang="en-US" dirty="0">
                <a:ea typeface="ＭＳ Ｐゴシック" panose="020B0600070205080204" pitchFamily="34" charset="-128"/>
              </a:rPr>
              <a:t> affected</a:t>
            </a:r>
          </a:p>
          <a:p>
            <a:r>
              <a:rPr lang="en-US" altLang="en-US" dirty="0">
                <a:ea typeface="ＭＳ Ｐゴシック" panose="020B0600070205080204" pitchFamily="34" charset="-128"/>
              </a:rPr>
              <a:t>Normal height and HC</a:t>
            </a:r>
          </a:p>
          <a:p>
            <a:r>
              <a:rPr lang="en-US" altLang="en-US" dirty="0">
                <a:ea typeface="ＭＳ Ｐゴシック" panose="020B0600070205080204" pitchFamily="34" charset="-128"/>
              </a:rPr>
              <a:t>Intake issue</a:t>
            </a:r>
          </a:p>
        </p:txBody>
      </p:sp>
      <p:sp>
        <p:nvSpPr>
          <p:cNvPr id="4" name="Slide Number Placeholder 3"/>
          <p:cNvSpPr>
            <a:spLocks noGrp="1"/>
          </p:cNvSpPr>
          <p:nvPr>
            <p:ph type="sldNum" sz="quarter" idx="5"/>
          </p:nvPr>
        </p:nvSpPr>
        <p:spPr/>
        <p:txBody>
          <a:bodyPr/>
          <a:lstStyle/>
          <a:p>
            <a:fld id="{54F77CCE-2836-FD42-85A8-0F29DACB5DAD}" type="slidenum">
              <a:rPr lang="en-US" smtClean="0"/>
              <a:t>32</a:t>
            </a:fld>
            <a:endParaRPr lang="en-US"/>
          </a:p>
        </p:txBody>
      </p:sp>
    </p:spTree>
    <p:extLst>
      <p:ext uri="{BB962C8B-B14F-4D97-AF65-F5344CB8AC3E}">
        <p14:creationId xmlns:p14="http://schemas.microsoft.com/office/powerpoint/2010/main" val="4103761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panose="020B0600070205080204" pitchFamily="34" charset="-128"/>
              </a:rPr>
              <a:t>Breastfeeding – frequency, length of time, good suck, let-down, hear swallowing, tiring with feeds</a:t>
            </a:r>
          </a:p>
          <a:p>
            <a:r>
              <a:rPr lang="en-US" altLang="en-US" dirty="0">
                <a:ea typeface="ＭＳ Ｐゴシック" panose="020B0600070205080204" pitchFamily="34" charset="-128"/>
              </a:rPr>
              <a:t>Formula – mixing</a:t>
            </a:r>
          </a:p>
          <a:p>
            <a:r>
              <a:rPr lang="en-US" altLang="en-US" dirty="0">
                <a:ea typeface="ＭＳ Ｐゴシック" panose="020B0600070205080204" pitchFamily="34" charset="-128"/>
              </a:rPr>
              <a:t>Solids – introduction (4-6mo with iron rich foods), texture problems, choking/gagging</a:t>
            </a:r>
          </a:p>
          <a:p>
            <a:r>
              <a:rPr lang="en-US" altLang="en-US" dirty="0">
                <a:ea typeface="ＭＳ Ｐゴシック" panose="020B0600070205080204" pitchFamily="34" charset="-128"/>
              </a:rPr>
              <a:t>Types of food – restrictive diets</a:t>
            </a:r>
          </a:p>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34</a:t>
            </a:fld>
            <a:endParaRPr lang="en-US"/>
          </a:p>
        </p:txBody>
      </p:sp>
    </p:spTree>
    <p:extLst>
      <p:ext uri="{BB962C8B-B14F-4D97-AF65-F5344CB8AC3E}">
        <p14:creationId xmlns:p14="http://schemas.microsoft.com/office/powerpoint/2010/main" val="4045616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“If an underlying condition is detected early, treated appropriately and the child is provided with adequate nutrition, growth failure may be reversible. If not, the child’s ultimate height may be affected. The potential for catch-up growth depends on severity, duration and timing of the insult.”</a:t>
            </a:r>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7</a:t>
            </a:fld>
            <a:endParaRPr lang="en-US"/>
          </a:p>
        </p:txBody>
      </p:sp>
    </p:spTree>
    <p:extLst>
      <p:ext uri="{BB962C8B-B14F-4D97-AF65-F5344CB8AC3E}">
        <p14:creationId xmlns:p14="http://schemas.microsoft.com/office/powerpoint/2010/main" val="2617659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Cultural variations in feeding practices influence which foods are offered and when they are introduced in an infant/ toddler's diet. </a:t>
            </a:r>
            <a:endParaRPr lang="en-CA"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Cultural beliefs and practices influence how parents and caregivers perceive their children’s weight, and this perception may influence the family’s response to dietary recommendations given by health providers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It is important to acknowledge that most traditional non-Western diets (assuming that a variety of foods is available) promote health better than the typical Western diet, which is high in saturated fat, sugars, and meat and deficient in fruits, vegetables, and whole grains. The goal is not to convert parents from other cultures to a Western diet but to help them adapt their traditional practices and available and preferred foods to meet the child’s current nutritional needs. </a:t>
            </a:r>
            <a:endParaRPr lang="en-CA"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35</a:t>
            </a:fld>
            <a:endParaRPr lang="en-US"/>
          </a:p>
        </p:txBody>
      </p:sp>
    </p:spTree>
    <p:extLst>
      <p:ext uri="{BB962C8B-B14F-4D97-AF65-F5344CB8AC3E}">
        <p14:creationId xmlns:p14="http://schemas.microsoft.com/office/powerpoint/2010/main" val="3423775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ea typeface="ＭＳ Ｐゴシック" panose="020B0600070205080204" pitchFamily="34" charset="-128"/>
              </a:rPr>
              <a:t>Chronic diseases or developmental and </a:t>
            </a:r>
            <a:r>
              <a:rPr lang="en-US" altLang="en-US" dirty="0" err="1">
                <a:ea typeface="ＭＳ Ｐゴシック" panose="020B0600070205080204" pitchFamily="34" charset="-128"/>
              </a:rPr>
              <a:t>behavioural</a:t>
            </a:r>
            <a:r>
              <a:rPr lang="en-US" altLang="en-US" dirty="0">
                <a:ea typeface="ＭＳ Ｐゴシック" panose="020B0600070205080204" pitchFamily="34" charset="-128"/>
              </a:rPr>
              <a:t> problems that can affect intake, absorption, energy needs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SGA (&lt;10th percentile for gestational age), or large for gestational age (&gt;90th percentile for gestational age) </a:t>
            </a:r>
            <a:endParaRPr lang="en-CA" dirty="0">
              <a:effectLst/>
            </a:endParaRPr>
          </a:p>
        </p:txBody>
      </p:sp>
      <p:sp>
        <p:nvSpPr>
          <p:cNvPr id="4" name="Slide Number Placeholder 3"/>
          <p:cNvSpPr>
            <a:spLocks noGrp="1"/>
          </p:cNvSpPr>
          <p:nvPr>
            <p:ph type="sldNum" sz="quarter" idx="5"/>
          </p:nvPr>
        </p:nvSpPr>
        <p:spPr/>
        <p:txBody>
          <a:bodyPr/>
          <a:lstStyle/>
          <a:p>
            <a:fld id="{54F77CCE-2836-FD42-85A8-0F29DACB5DAD}" type="slidenum">
              <a:rPr lang="en-US" smtClean="0"/>
              <a:t>36</a:t>
            </a:fld>
            <a:endParaRPr lang="en-US"/>
          </a:p>
        </p:txBody>
      </p:sp>
    </p:spTree>
    <p:extLst>
      <p:ext uri="{BB962C8B-B14F-4D97-AF65-F5344CB8AC3E}">
        <p14:creationId xmlns:p14="http://schemas.microsoft.com/office/powerpoint/2010/main" val="34626889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Optimally, children should be weighed in the same conditions (</a:t>
            </a:r>
            <a:r>
              <a:rPr lang="en-CA" sz="1200" b="0" i="0" u="none" strike="noStrike" kern="1200" dirty="0" err="1">
                <a:solidFill>
                  <a:schemeClr val="tx1"/>
                </a:solidFill>
                <a:effectLst/>
                <a:latin typeface="+mn-lt"/>
                <a:ea typeface="+mn-ea"/>
                <a:cs typeface="+mn-cs"/>
              </a:rPr>
              <a:t>eg</a:t>
            </a:r>
            <a:r>
              <a:rPr lang="en-CA" sz="1200" b="0" i="0" u="none" strike="noStrike" kern="1200" dirty="0">
                <a:solidFill>
                  <a:schemeClr val="tx1"/>
                </a:solidFill>
                <a:effectLst/>
                <a:latin typeface="+mn-lt"/>
                <a:ea typeface="+mn-ea"/>
                <a:cs typeface="+mn-cs"/>
              </a:rPr>
              <a:t>, undressed, no diaper), on the same scale</a:t>
            </a:r>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41</a:t>
            </a:fld>
            <a:endParaRPr lang="en-US"/>
          </a:p>
        </p:txBody>
      </p:sp>
    </p:spTree>
    <p:extLst>
      <p:ext uri="{BB962C8B-B14F-4D97-AF65-F5344CB8AC3E}">
        <p14:creationId xmlns:p14="http://schemas.microsoft.com/office/powerpoint/2010/main" val="5143905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43</a:t>
            </a:fld>
            <a:endParaRPr lang="en-US"/>
          </a:p>
        </p:txBody>
      </p:sp>
    </p:spTree>
    <p:extLst>
      <p:ext uri="{BB962C8B-B14F-4D97-AF65-F5344CB8AC3E}">
        <p14:creationId xmlns:p14="http://schemas.microsoft.com/office/powerpoint/2010/main" val="1825915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44</a:t>
            </a:fld>
            <a:endParaRPr lang="en-US"/>
          </a:p>
        </p:txBody>
      </p:sp>
    </p:spTree>
    <p:extLst>
      <p:ext uri="{BB962C8B-B14F-4D97-AF65-F5344CB8AC3E}">
        <p14:creationId xmlns:p14="http://schemas.microsoft.com/office/powerpoint/2010/main" val="33792174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45</a:t>
            </a:fld>
            <a:endParaRPr lang="en-US"/>
          </a:p>
        </p:txBody>
      </p:sp>
    </p:spTree>
    <p:extLst>
      <p:ext uri="{BB962C8B-B14F-4D97-AF65-F5344CB8AC3E}">
        <p14:creationId xmlns:p14="http://schemas.microsoft.com/office/powerpoint/2010/main" val="2723547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Split up anemia and protein deficiency</a:t>
            </a:r>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46</a:t>
            </a:fld>
            <a:endParaRPr lang="en-US"/>
          </a:p>
        </p:txBody>
      </p:sp>
    </p:spTree>
    <p:extLst>
      <p:ext uri="{BB962C8B-B14F-4D97-AF65-F5344CB8AC3E}">
        <p14:creationId xmlns:p14="http://schemas.microsoft.com/office/powerpoint/2010/main" val="28020545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47</a:t>
            </a:fld>
            <a:endParaRPr lang="en-US"/>
          </a:p>
        </p:txBody>
      </p:sp>
    </p:spTree>
    <p:extLst>
      <p:ext uri="{BB962C8B-B14F-4D97-AF65-F5344CB8AC3E}">
        <p14:creationId xmlns:p14="http://schemas.microsoft.com/office/powerpoint/2010/main" val="1807347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48</a:t>
            </a:fld>
            <a:endParaRPr lang="en-US"/>
          </a:p>
        </p:txBody>
      </p:sp>
    </p:spTree>
    <p:extLst>
      <p:ext uri="{BB962C8B-B14F-4D97-AF65-F5344CB8AC3E}">
        <p14:creationId xmlns:p14="http://schemas.microsoft.com/office/powerpoint/2010/main" val="674715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49</a:t>
            </a:fld>
            <a:endParaRPr lang="en-US"/>
          </a:p>
        </p:txBody>
      </p:sp>
    </p:spTree>
    <p:extLst>
      <p:ext uri="{BB962C8B-B14F-4D97-AF65-F5344CB8AC3E}">
        <p14:creationId xmlns:p14="http://schemas.microsoft.com/office/powerpoint/2010/main" val="1423170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altLang="en-US" dirty="0">
                <a:ea typeface="ＭＳ Ｐゴシック" panose="020B0600070205080204" pitchFamily="34" charset="-128"/>
              </a:rPr>
              <a:t>CDC</a:t>
            </a:r>
          </a:p>
          <a:p>
            <a:pPr>
              <a:defRPr/>
            </a:pPr>
            <a:r>
              <a:rPr lang="en-CA" altLang="en-US" dirty="0">
                <a:ea typeface="ＭＳ Ｐゴシック" panose="020B0600070205080204" pitchFamily="34" charset="-128"/>
              </a:rPr>
              <a:t>- Published in 2000.</a:t>
            </a:r>
          </a:p>
          <a:p>
            <a:pPr marL="171450" indent="-171450">
              <a:buFontTx/>
              <a:buChar char="-"/>
              <a:defRPr/>
            </a:pPr>
            <a:r>
              <a:rPr lang="en-CA" altLang="en-US" dirty="0">
                <a:ea typeface="ＭＳ Ｐゴシック" panose="020B0600070205080204" pitchFamily="34" charset="-128"/>
              </a:rPr>
              <a:t>US children. 50% were breasted</a:t>
            </a:r>
          </a:p>
          <a:p>
            <a:pPr marL="171450" indent="-171450">
              <a:buFontTx/>
              <a:buChar char="-"/>
              <a:defRPr/>
            </a:pPr>
            <a:r>
              <a:rPr lang="en-CA" altLang="en-US" dirty="0">
                <a:ea typeface="ＭＳ Ｐゴシック" panose="020B0600070205080204" pitchFamily="34" charset="-128"/>
              </a:rPr>
              <a:t>Growth references – described how a sample population of children grew, regardless of whether their rate of growth was optimal</a:t>
            </a:r>
          </a:p>
          <a:p>
            <a:pPr>
              <a:defRPr/>
            </a:pPr>
            <a:endParaRPr lang="en-CA" altLang="en-US" dirty="0">
              <a:ea typeface="ＭＳ Ｐゴシック" panose="020B0600070205080204" pitchFamily="34" charset="-128"/>
            </a:endParaRPr>
          </a:p>
          <a:p>
            <a:pPr>
              <a:defRPr/>
            </a:pPr>
            <a:r>
              <a:rPr lang="en-CA" altLang="en-US" dirty="0">
                <a:ea typeface="ＭＳ Ｐゴシック" panose="020B0600070205080204" pitchFamily="34" charset="-128"/>
              </a:rPr>
              <a:t>WHO - recommended by CPS, College of Family physicians of Canada, Dieticians of Canada, Community Health Nurses of Canada, and Canadian Pediatric Endocrine Group</a:t>
            </a:r>
          </a:p>
          <a:p>
            <a:pPr marL="171450" indent="-171450">
              <a:buFontTx/>
              <a:buChar char="-"/>
              <a:defRPr/>
            </a:pPr>
            <a:r>
              <a:rPr lang="en-CA" altLang="en-US" dirty="0">
                <a:ea typeface="ＭＳ Ｐゴシック" panose="020B0600070205080204" pitchFamily="34" charset="-128"/>
              </a:rPr>
              <a:t>2006 Child growth standard charts for birth - 5yo:</a:t>
            </a:r>
          </a:p>
          <a:p>
            <a:pPr marL="628650" lvl="1" indent="-171450">
              <a:buFontTx/>
              <a:buChar char="-"/>
              <a:defRPr/>
            </a:pPr>
            <a:r>
              <a:rPr lang="en-CA" altLang="en-US" dirty="0">
                <a:ea typeface="ＭＳ Ｐゴシック" panose="020B0600070205080204" pitchFamily="34" charset="-128"/>
              </a:rPr>
              <a:t>Designed to reflect growth under optimal conditions</a:t>
            </a:r>
          </a:p>
          <a:p>
            <a:pPr marL="628650" lvl="1" indent="-171450">
              <a:buFontTx/>
              <a:buChar char="-"/>
              <a:defRPr/>
            </a:pPr>
            <a:r>
              <a:rPr lang="en-CA" altLang="en-US" dirty="0">
                <a:ea typeface="ＭＳ Ｐゴシック" panose="020B0600070205080204" pitchFamily="34" charset="-128"/>
              </a:rPr>
              <a:t>Breastfed population in 6 different countries (Brazil, Ghana, India, Norway, Oman, USA)</a:t>
            </a:r>
          </a:p>
          <a:p>
            <a:pPr marL="628650" lvl="1" indent="-171450">
              <a:buFontTx/>
              <a:buChar char="-"/>
              <a:defRPr/>
            </a:pPr>
            <a:r>
              <a:rPr lang="en-CA" altLang="en-US" dirty="0">
                <a:ea typeface="ＭＳ Ｐゴシック" panose="020B0600070205080204" pitchFamily="34" charset="-128"/>
              </a:rPr>
              <a:t>Breastfed infants grow more quickly than non-breastfed infants in first 6mo, grow more slowly in second 6mo. Therefore on the CDC graph, breastfed infants look like they’re growing more quickly in first 6mo, then failing to grow sufficiently in later 6mo. On WHO, higher rates of children classified as FTT in first 6mo, higher rates of children classified as </a:t>
            </a:r>
            <a:r>
              <a:rPr lang="en-CA" altLang="en-US" dirty="0" err="1">
                <a:ea typeface="ＭＳ Ｐゴシック" panose="020B0600070205080204" pitchFamily="34" charset="-128"/>
              </a:rPr>
              <a:t>overwt</a:t>
            </a:r>
            <a:r>
              <a:rPr lang="en-CA" altLang="en-US" dirty="0">
                <a:ea typeface="ＭＳ Ｐゴシック" panose="020B0600070205080204" pitchFamily="34" charset="-128"/>
              </a:rPr>
              <a:t> + obese after that time.</a:t>
            </a:r>
          </a:p>
          <a:p>
            <a:pPr marL="628650" lvl="1" indent="-171450">
              <a:buFontTx/>
              <a:buChar char="-"/>
              <a:defRPr/>
            </a:pPr>
            <a:r>
              <a:rPr lang="en-CA" altLang="en-US" dirty="0">
                <a:ea typeface="ＭＳ Ｐゴシック" panose="020B0600070205080204" pitchFamily="34" charset="-128"/>
              </a:rPr>
              <a:t>Does not include prem or VLBW (&lt;1500g), use Fenton preterm growth from 22wk GA to 10wks CGA.</a:t>
            </a:r>
          </a:p>
          <a:p>
            <a:pPr marL="171450" indent="-171450">
              <a:buFontTx/>
              <a:buChar char="-"/>
              <a:defRPr/>
            </a:pPr>
            <a:r>
              <a:rPr lang="en-CA" altLang="en-US" dirty="0">
                <a:ea typeface="ＭＳ Ｐゴシック" panose="020B0600070205080204" pitchFamily="34" charset="-128"/>
              </a:rPr>
              <a:t>2007 Reference growth charts for 5-19yo. Updated to address the obesity epidemic, so are now closer to growth standards (</a:t>
            </a:r>
            <a:r>
              <a:rPr lang="en-CA" altLang="en-US" dirty="0" err="1">
                <a:ea typeface="ＭＳ Ｐゴシック" panose="020B0600070205080204" pitchFamily="34" charset="-128"/>
              </a:rPr>
              <a:t>overwt</a:t>
            </a:r>
            <a:r>
              <a:rPr lang="en-CA" altLang="en-US" dirty="0">
                <a:ea typeface="ＭＳ Ｐゴシック" panose="020B0600070205080204" pitchFamily="34" charset="-128"/>
              </a:rPr>
              <a:t> 85-97%tile BMI for age, obesity &gt;97%tile)</a:t>
            </a:r>
          </a:p>
          <a:p>
            <a:pPr marL="628650" lvl="1" indent="-171450">
              <a:buFontTx/>
              <a:buChar char="-"/>
              <a:defRPr/>
            </a:pPr>
            <a:r>
              <a:rPr lang="en-CA" altLang="en-US" dirty="0">
                <a:ea typeface="ＭＳ Ｐゴシック" panose="020B0600070205080204" pitchFamily="34" charset="-128"/>
              </a:rPr>
              <a:t>2010: For &gt;10yo, they removed the weight for age guidelines b/c they did not recommend tracking weight alone, but rather BMI due to variable age of puberty.</a:t>
            </a:r>
          </a:p>
          <a:p>
            <a:pPr marL="628650" lvl="1" indent="-171450">
              <a:buFontTx/>
              <a:buChar char="-"/>
              <a:defRPr/>
            </a:pPr>
            <a:r>
              <a:rPr lang="en-CA" altLang="en-US" dirty="0">
                <a:ea typeface="ＭＳ Ｐゴシック" panose="020B0600070205080204" pitchFamily="34" charset="-128"/>
              </a:rPr>
              <a:t>2014: Removed 0.1%tile to prevent people from thinking that 0.1-3%tile was normal. The 99.9%tile line is now a dashed lined. Included the weight for age for &gt;10yo as dashed lines. Released two sets with different percentiles displayed</a:t>
            </a:r>
          </a:p>
          <a:p>
            <a:pPr>
              <a:defRPr/>
            </a:pPr>
            <a:r>
              <a:rPr lang="en-CA" altLang="en-US" dirty="0">
                <a:ea typeface="ＭＳ Ｐゴシック" panose="020B0600070205080204" pitchFamily="34" charset="-128"/>
              </a:rPr>
              <a:t>- In 2010, WHO growth Chart for Canada released. Updated in March 2014, reviewed again in 2019.</a:t>
            </a:r>
          </a:p>
          <a:p>
            <a:pPr>
              <a:defRPr/>
            </a:pPr>
            <a:endParaRPr lang="en-CA" altLang="en-US" dirty="0">
              <a:ea typeface="ＭＳ Ｐゴシック" panose="020B0600070205080204" pitchFamily="34" charset="-128"/>
            </a:endParaRPr>
          </a:p>
          <a:p>
            <a:pPr>
              <a:defRPr/>
            </a:pPr>
            <a:r>
              <a:rPr lang="en-CA" altLang="en-US" dirty="0">
                <a:ea typeface="ＭＳ Ｐゴシック" panose="020B0600070205080204" pitchFamily="34" charset="-128"/>
              </a:rPr>
              <a:t>CPEG charts </a:t>
            </a:r>
          </a:p>
          <a:p>
            <a:pPr marL="171450" indent="-171450">
              <a:buFontTx/>
              <a:buChar char="-"/>
              <a:defRPr/>
            </a:pPr>
            <a:r>
              <a:rPr lang="en-CA" altLang="en-US" dirty="0">
                <a:ea typeface="ＭＳ Ｐゴシック" panose="020B0600070205080204" pitchFamily="34" charset="-128"/>
              </a:rPr>
              <a:t>were designed to address shortcomings in the 2010 WHO Growth Charts Adapted for Canada</a:t>
            </a:r>
          </a:p>
          <a:p>
            <a:pPr marL="171450" indent="-171450">
              <a:buFontTx/>
              <a:buChar char="-"/>
              <a:defRPr/>
            </a:pPr>
            <a:r>
              <a:rPr lang="en-CA" altLang="en-US" dirty="0">
                <a:ea typeface="ＭＳ Ｐゴシック" panose="020B0600070205080204" pitchFamily="34" charset="-128"/>
              </a:rPr>
              <a:t>CPEG now endorses WHO growth charts because they believe it is important to use a single source for growth charts nationally. Preference for Set 2 (3/10/25/50/75/90/97 centiles) over Set 1 (3/15/50/85/97)</a:t>
            </a:r>
          </a:p>
          <a:p>
            <a:pPr marL="171450" indent="-171450">
              <a:buFontTx/>
              <a:buChar char="-"/>
              <a:defRPr/>
            </a:pPr>
            <a:endParaRPr lang="en-CA" sz="1200" kern="1200" dirty="0">
              <a:solidFill>
                <a:schemeClr val="tx1"/>
              </a:solidFill>
              <a:effectLst/>
              <a:latin typeface="+mn-lt"/>
              <a:ea typeface="ＭＳ Ｐゴシック" panose="020B0600070205080204" pitchFamily="34" charset="-128"/>
              <a:cs typeface="+mn-cs"/>
            </a:endParaRPr>
          </a:p>
          <a:p>
            <a:pPr marL="171450" indent="-171450">
              <a:buFontTx/>
              <a:buChar char="-"/>
              <a:defRPr/>
            </a:pPr>
            <a:endParaRPr lang="en-CA" sz="1200" kern="1200" dirty="0">
              <a:solidFill>
                <a:schemeClr val="tx1"/>
              </a:solidFill>
              <a:effectLst/>
              <a:latin typeface="+mn-lt"/>
              <a:ea typeface="ＭＳ Ｐゴシック" panose="020B0600070205080204" pitchFamily="34" charset="-128"/>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kern="1200" dirty="0">
                <a:solidFill>
                  <a:schemeClr val="tx1"/>
                </a:solidFill>
                <a:effectLst/>
                <a:latin typeface="+mn-lt"/>
                <a:ea typeface="ＭＳ Ｐゴシック" panose="020B0600070205080204" pitchFamily="34" charset="-128"/>
                <a:cs typeface="+mn-cs"/>
              </a:rPr>
              <a:t>Genetic syndrome charts - </a:t>
            </a:r>
            <a:r>
              <a:rPr lang="en-CA" sz="1800" dirty="0">
                <a:effectLst/>
                <a:latin typeface="AdvOT21664461"/>
              </a:rPr>
              <a:t>caveat that these growth charts may be based on data that included children who were malnourished secondary to medical complications or suboptimal nutritional management of their syndromes. </a:t>
            </a:r>
            <a:endParaRPr lang="en-CA"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sz="1200" kern="1200" dirty="0">
              <a:solidFill>
                <a:schemeClr val="tx1"/>
              </a:solidFill>
              <a:effectLst/>
              <a:latin typeface="+mn-lt"/>
              <a:ea typeface="ＭＳ Ｐゴシック" panose="020B0600070205080204" pitchFamily="34" charset="-128"/>
              <a:cs typeface="+mn-cs"/>
            </a:endParaRPr>
          </a:p>
          <a:p>
            <a:pPr marL="171450" indent="-171450">
              <a:buFontTx/>
              <a:buChar char="-"/>
              <a:defRPr/>
            </a:pPr>
            <a:r>
              <a:rPr lang="en-CA" sz="1200" kern="1200" dirty="0">
                <a:solidFill>
                  <a:schemeClr val="tx1"/>
                </a:solidFill>
                <a:effectLst/>
                <a:latin typeface="+mn-lt"/>
                <a:ea typeface="+mn-ea"/>
                <a:cs typeface="+mn-cs"/>
              </a:rPr>
              <a:t>Fenton growth chart for pre- term infants can facilitate smooth transition to the WHO standards 4 to 10 weeks after term</a:t>
            </a:r>
            <a:endParaRPr lang="en-CA" dirty="0">
              <a:effectLst/>
            </a:endParaRPr>
          </a:p>
        </p:txBody>
      </p:sp>
      <p:sp>
        <p:nvSpPr>
          <p:cNvPr id="4" name="Slide Number Placeholder 3"/>
          <p:cNvSpPr>
            <a:spLocks noGrp="1"/>
          </p:cNvSpPr>
          <p:nvPr>
            <p:ph type="sldNum" sz="quarter" idx="5"/>
          </p:nvPr>
        </p:nvSpPr>
        <p:spPr/>
        <p:txBody>
          <a:bodyPr/>
          <a:lstStyle/>
          <a:p>
            <a:fld id="{54F77CCE-2836-FD42-85A8-0F29DACB5DAD}" type="slidenum">
              <a:rPr lang="en-US" smtClean="0"/>
              <a:t>8</a:t>
            </a:fld>
            <a:endParaRPr lang="en-US"/>
          </a:p>
        </p:txBody>
      </p:sp>
    </p:spTree>
    <p:extLst>
      <p:ext uri="{BB962C8B-B14F-4D97-AF65-F5344CB8AC3E}">
        <p14:creationId xmlns:p14="http://schemas.microsoft.com/office/powerpoint/2010/main" val="20590500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50</a:t>
            </a:fld>
            <a:endParaRPr lang="en-US"/>
          </a:p>
        </p:txBody>
      </p:sp>
    </p:spTree>
    <p:extLst>
      <p:ext uri="{BB962C8B-B14F-4D97-AF65-F5344CB8AC3E}">
        <p14:creationId xmlns:p14="http://schemas.microsoft.com/office/powerpoint/2010/main" val="38552513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51</a:t>
            </a:fld>
            <a:endParaRPr lang="en-US"/>
          </a:p>
        </p:txBody>
      </p:sp>
    </p:spTree>
    <p:extLst>
      <p:ext uri="{BB962C8B-B14F-4D97-AF65-F5344CB8AC3E}">
        <p14:creationId xmlns:p14="http://schemas.microsoft.com/office/powerpoint/2010/main" val="674634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exam (not including the weight)</a:t>
            </a:r>
          </a:p>
        </p:txBody>
      </p:sp>
      <p:sp>
        <p:nvSpPr>
          <p:cNvPr id="4" name="Slide Number Placeholder 3"/>
          <p:cNvSpPr>
            <a:spLocks noGrp="1"/>
          </p:cNvSpPr>
          <p:nvPr>
            <p:ph type="sldNum" sz="quarter" idx="5"/>
          </p:nvPr>
        </p:nvSpPr>
        <p:spPr/>
        <p:txBody>
          <a:bodyPr/>
          <a:lstStyle/>
          <a:p>
            <a:fld id="{54F77CCE-2836-FD42-85A8-0F29DACB5DAD}" type="slidenum">
              <a:rPr lang="en-US" smtClean="0"/>
              <a:t>53</a:t>
            </a:fld>
            <a:endParaRPr lang="en-US"/>
          </a:p>
        </p:txBody>
      </p:sp>
    </p:spTree>
    <p:extLst>
      <p:ext uri="{BB962C8B-B14F-4D97-AF65-F5344CB8AC3E}">
        <p14:creationId xmlns:p14="http://schemas.microsoft.com/office/powerpoint/2010/main" val="8539369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ea typeface="ＭＳ Ｐゴシック" panose="020B0600070205080204" pitchFamily="34" charset="-128"/>
              </a:rPr>
              <a:t>Judicious use of investigations</a:t>
            </a:r>
          </a:p>
          <a:p>
            <a:r>
              <a:rPr lang="en-US" altLang="en-US" dirty="0">
                <a:ea typeface="ＭＳ Ｐゴシック" panose="020B0600070205080204" pitchFamily="34" charset="-128"/>
              </a:rPr>
              <a:t>&lt;1% of investigations useful for FTT work-up</a:t>
            </a:r>
          </a:p>
        </p:txBody>
      </p:sp>
      <p:sp>
        <p:nvSpPr>
          <p:cNvPr id="4" name="Slide Number Placeholder 3"/>
          <p:cNvSpPr>
            <a:spLocks noGrp="1"/>
          </p:cNvSpPr>
          <p:nvPr>
            <p:ph type="sldNum" sz="quarter" idx="5"/>
          </p:nvPr>
        </p:nvSpPr>
        <p:spPr/>
        <p:txBody>
          <a:bodyPr/>
          <a:lstStyle/>
          <a:p>
            <a:fld id="{54F77CCE-2836-FD42-85A8-0F29DACB5DAD}" type="slidenum">
              <a:rPr lang="en-US" smtClean="0"/>
              <a:t>55</a:t>
            </a:fld>
            <a:endParaRPr lang="en-US"/>
          </a:p>
        </p:txBody>
      </p:sp>
    </p:spTree>
    <p:extLst>
      <p:ext uri="{BB962C8B-B14F-4D97-AF65-F5344CB8AC3E}">
        <p14:creationId xmlns:p14="http://schemas.microsoft.com/office/powerpoint/2010/main" val="1313048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Food introduced quickly </a:t>
            </a:r>
            <a:r>
              <a:rPr lang="en-US" dirty="0" err="1"/>
              <a:t>aftera</a:t>
            </a:r>
            <a:r>
              <a:rPr lang="en-US" dirty="0"/>
              <a:t>. Period of malnourishment with shifts of electrolytes that can cause serious complications. </a:t>
            </a:r>
            <a:r>
              <a:rPr lang="en-US" dirty="0" err="1"/>
              <a:t>Hypophos</a:t>
            </a:r>
            <a:r>
              <a:rPr lang="en-US" dirty="0"/>
              <a:t>, </a:t>
            </a:r>
            <a:r>
              <a:rPr lang="en-US" dirty="0" err="1"/>
              <a:t>hypoMg</a:t>
            </a:r>
            <a:r>
              <a:rPr lang="en-US" dirty="0"/>
              <a:t>, </a:t>
            </a:r>
            <a:r>
              <a:rPr lang="en-US" dirty="0" err="1"/>
              <a:t>HypoK</a:t>
            </a:r>
            <a:endParaRPr lang="en-US" dirty="0"/>
          </a:p>
          <a:p>
            <a:pPr marL="171450" indent="-171450">
              <a:buFontTx/>
              <a:buChar char="-"/>
            </a:pPr>
            <a:r>
              <a:rPr lang="en-US" dirty="0"/>
              <a:t>During starvation, glucagon increases and insulin decreases</a:t>
            </a:r>
          </a:p>
          <a:p>
            <a:pPr marL="171450" indent="-171450">
              <a:buFontTx/>
              <a:buChar char="-"/>
            </a:pPr>
            <a:r>
              <a:rPr lang="en-US" dirty="0"/>
              <a:t>Leads to rapid conversion of glycogen stores to form glucose as well as gluconeogenesis (glucose synthesis via lipid and protein breakdown). Catabolism of adipose tissue and muscle, loss of lean body mass</a:t>
            </a:r>
          </a:p>
          <a:p>
            <a:pPr marL="171450" indent="-171450">
              <a:buFontTx/>
              <a:buChar char="-"/>
            </a:pPr>
            <a:r>
              <a:rPr lang="en-US" dirty="0"/>
              <a:t>Ketone bodies and free fatty acids replace glucose as major energy source.</a:t>
            </a:r>
          </a:p>
          <a:p>
            <a:pPr marL="171450" indent="-171450">
              <a:buFontTx/>
              <a:buChar char="-"/>
            </a:pPr>
            <a:r>
              <a:rPr lang="en-US" dirty="0"/>
              <a:t>During refeeding, shift from fat to carb metabolism. Glucose load leads to insulin, which causes increased cellular uptake of glucose, phosphate, K, Mg, water, and protein synthesis</a:t>
            </a:r>
          </a:p>
        </p:txBody>
      </p:sp>
      <p:sp>
        <p:nvSpPr>
          <p:cNvPr id="4" name="Slide Number Placeholder 3"/>
          <p:cNvSpPr>
            <a:spLocks noGrp="1"/>
          </p:cNvSpPr>
          <p:nvPr>
            <p:ph type="sldNum" sz="quarter" idx="5"/>
          </p:nvPr>
        </p:nvSpPr>
        <p:spPr/>
        <p:txBody>
          <a:bodyPr/>
          <a:lstStyle/>
          <a:p>
            <a:fld id="{54F77CCE-2836-FD42-85A8-0F29DACB5DAD}" type="slidenum">
              <a:rPr lang="en-US" smtClean="0"/>
              <a:t>56</a:t>
            </a:fld>
            <a:endParaRPr lang="en-US"/>
          </a:p>
        </p:txBody>
      </p:sp>
    </p:spTree>
    <p:extLst>
      <p:ext uri="{BB962C8B-B14F-4D97-AF65-F5344CB8AC3E}">
        <p14:creationId xmlns:p14="http://schemas.microsoft.com/office/powerpoint/2010/main" val="579643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err="1">
                <a:solidFill>
                  <a:schemeClr val="tx1"/>
                </a:solidFill>
                <a:effectLst/>
                <a:latin typeface="+mn-lt"/>
                <a:ea typeface="+mn-ea"/>
                <a:cs typeface="+mn-cs"/>
              </a:rPr>
              <a:t>TTotal</a:t>
            </a:r>
            <a:r>
              <a:rPr lang="en-CA" sz="1200" b="0" i="0" u="none" strike="noStrike" kern="1200" dirty="0">
                <a:solidFill>
                  <a:schemeClr val="tx1"/>
                </a:solidFill>
                <a:effectLst/>
                <a:latin typeface="+mn-lt"/>
                <a:ea typeface="+mn-ea"/>
                <a:cs typeface="+mn-cs"/>
              </a:rPr>
              <a:t> intake takes into account requirements for age and the need for supplemental calories to ensure catch-up growth.</a:t>
            </a:r>
          </a:p>
          <a:p>
            <a:r>
              <a:rPr lang="en-CA" sz="1200" b="0" i="0" u="none" strike="noStrike" kern="1200" dirty="0">
                <a:solidFill>
                  <a:schemeClr val="tx1"/>
                </a:solidFill>
                <a:effectLst/>
                <a:latin typeface="+mn-lt"/>
                <a:ea typeface="+mn-ea"/>
                <a:cs typeface="+mn-cs"/>
              </a:rPr>
              <a:t>Caloric needs (</a:t>
            </a:r>
            <a:r>
              <a:rPr lang="en-CA" sz="1200" b="0" i="0" u="none" strike="noStrike" kern="1200" dirty="0" err="1">
                <a:solidFill>
                  <a:schemeClr val="tx1"/>
                </a:solidFill>
                <a:effectLst/>
                <a:latin typeface="+mn-lt"/>
                <a:ea typeface="+mn-ea"/>
                <a:cs typeface="+mn-cs"/>
              </a:rPr>
              <a:t>cal</a:t>
            </a:r>
            <a:r>
              <a:rPr lang="en-CA" sz="1200" b="0" i="0" u="none" strike="noStrike" kern="1200" dirty="0">
                <a:solidFill>
                  <a:schemeClr val="tx1"/>
                </a:solidFill>
                <a:effectLst/>
                <a:latin typeface="+mn-lt"/>
                <a:ea typeface="+mn-ea"/>
                <a:cs typeface="+mn-cs"/>
              </a:rPr>
              <a:t>/kg/d) = caloric needs for weight age (</a:t>
            </a:r>
            <a:r>
              <a:rPr lang="en-CA" sz="1200" b="0" i="0" u="none" strike="noStrike" kern="1200" dirty="0" err="1">
                <a:solidFill>
                  <a:schemeClr val="tx1"/>
                </a:solidFill>
                <a:effectLst/>
                <a:latin typeface="+mn-lt"/>
                <a:ea typeface="+mn-ea"/>
                <a:cs typeface="+mn-cs"/>
              </a:rPr>
              <a:t>cal</a:t>
            </a:r>
            <a:r>
              <a:rPr lang="en-CA" sz="1200" b="0" i="0" u="none" strike="noStrike" kern="1200" dirty="0">
                <a:solidFill>
                  <a:schemeClr val="tx1"/>
                </a:solidFill>
                <a:effectLst/>
                <a:latin typeface="+mn-lt"/>
                <a:ea typeface="+mn-ea"/>
                <a:cs typeface="+mn-cs"/>
              </a:rPr>
              <a:t>/kg/d) × ideal weight for height (kg) / Actual weight (kg)</a:t>
            </a:r>
          </a:p>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58</a:t>
            </a:fld>
            <a:endParaRPr lang="en-US"/>
          </a:p>
        </p:txBody>
      </p:sp>
    </p:spTree>
    <p:extLst>
      <p:ext uri="{BB962C8B-B14F-4D97-AF65-F5344CB8AC3E}">
        <p14:creationId xmlns:p14="http://schemas.microsoft.com/office/powerpoint/2010/main" val="4080457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CA" sz="1200" b="0" i="0" u="none" strike="noStrike" kern="1200" dirty="0">
                <a:solidFill>
                  <a:schemeClr val="tx1"/>
                </a:solidFill>
                <a:effectLst/>
                <a:latin typeface="+mn-lt"/>
                <a:ea typeface="+mn-ea"/>
                <a:cs typeface="+mn-cs"/>
              </a:rPr>
              <a:t>Health care professionals must be aware of the impact that their words and actions will have on families. Avoid blaming</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Interventions should aim at reducing parental anxiety, returning the control of feeding to the child, and making mealtimes more enjoyable and positive family experiences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parents are tasked with providing the food (or breast or bottle in the case of infants) and the child is responsible for whether to eat and how much </a:t>
            </a:r>
            <a:endParaRPr lang="en-CA" dirty="0">
              <a:effectLst/>
            </a:endParaRPr>
          </a:p>
        </p:txBody>
      </p:sp>
      <p:sp>
        <p:nvSpPr>
          <p:cNvPr id="4" name="Slide Number Placeholder 3"/>
          <p:cNvSpPr>
            <a:spLocks noGrp="1"/>
          </p:cNvSpPr>
          <p:nvPr>
            <p:ph type="sldNum" sz="quarter" idx="5"/>
          </p:nvPr>
        </p:nvSpPr>
        <p:spPr/>
        <p:txBody>
          <a:bodyPr/>
          <a:lstStyle/>
          <a:p>
            <a:fld id="{54F77CCE-2836-FD42-85A8-0F29DACB5DAD}" type="slidenum">
              <a:rPr lang="en-US" smtClean="0"/>
              <a:t>59</a:t>
            </a:fld>
            <a:endParaRPr lang="en-US"/>
          </a:p>
        </p:txBody>
      </p:sp>
    </p:spTree>
    <p:extLst>
      <p:ext uri="{BB962C8B-B14F-4D97-AF65-F5344CB8AC3E}">
        <p14:creationId xmlns:p14="http://schemas.microsoft.com/office/powerpoint/2010/main" val="4023077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Early referral for multidisciplinary support can help reduce the severity of malnutrition and feeding difficulties and of caregiver stress and long-term developmental and educational impairments. </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60</a:t>
            </a:fld>
            <a:endParaRPr lang="en-US"/>
          </a:p>
        </p:txBody>
      </p:sp>
    </p:spTree>
    <p:extLst>
      <p:ext uri="{BB962C8B-B14F-4D97-AF65-F5344CB8AC3E}">
        <p14:creationId xmlns:p14="http://schemas.microsoft.com/office/powerpoint/2010/main" val="18741910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Can help modify child’s behaviour toward food so they’re hungrier and happier to eat. Reduces parental anxiety and makes mealtimes less stressful</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Cyproheptadine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 </a:t>
            </a:r>
            <a:r>
              <a:rPr lang="en-CA" sz="1800" dirty="0">
                <a:effectLst/>
                <a:latin typeface="AdvOT21664461"/>
              </a:rPr>
              <a:t>relatively safe and effective in the short-term (not studied long-term) even in young children for increasing oral intake, accelerating weight gain, and improving mealtime behavior. </a:t>
            </a:r>
            <a:endParaRPr lang="en-CA" dirty="0">
              <a:effectLst/>
            </a:endParaRPr>
          </a:p>
          <a:p>
            <a:r>
              <a:rPr lang="en-CA" sz="1200" b="0" i="0" u="none" strike="noStrike" kern="1200" dirty="0">
                <a:solidFill>
                  <a:schemeClr val="tx1"/>
                </a:solidFill>
                <a:effectLst/>
                <a:latin typeface="+mn-lt"/>
                <a:ea typeface="+mn-ea"/>
                <a:cs typeface="+mn-cs"/>
              </a:rPr>
              <a:t>- </a:t>
            </a:r>
            <a:r>
              <a:rPr lang="en-CA" sz="1200" b="0" i="0" u="none" strike="noStrike" kern="1200" dirty="0" err="1">
                <a:solidFill>
                  <a:schemeClr val="tx1"/>
                </a:solidFill>
                <a:effectLst/>
                <a:latin typeface="+mn-lt"/>
                <a:ea typeface="+mn-ea"/>
                <a:cs typeface="+mn-cs"/>
              </a:rPr>
              <a:t>Antiserotoninergic</a:t>
            </a:r>
            <a:r>
              <a:rPr lang="en-CA" sz="1200" b="0" i="0" u="none" strike="noStrike" kern="1200" dirty="0">
                <a:solidFill>
                  <a:schemeClr val="tx1"/>
                </a:solidFill>
                <a:effectLst/>
                <a:latin typeface="+mn-lt"/>
                <a:ea typeface="+mn-ea"/>
                <a:cs typeface="+mn-cs"/>
              </a:rPr>
              <a:t> and antihistaminergic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 Can cause transient drowsiness. </a:t>
            </a:r>
            <a:r>
              <a:rPr lang="en-CA" sz="1800" dirty="0">
                <a:effectLst/>
                <a:latin typeface="AdvOT21664461"/>
              </a:rPr>
              <a:t>less common adverse effects of excitation or other behavioral changes </a:t>
            </a:r>
            <a:endParaRPr lang="en-CA" dirty="0">
              <a:effectLst/>
            </a:endParaRPr>
          </a:p>
          <a:p>
            <a:r>
              <a:rPr lang="en-CA" sz="1200" b="0" i="0" u="none" strike="noStrike" kern="1200" dirty="0">
                <a:solidFill>
                  <a:schemeClr val="tx1"/>
                </a:solidFill>
                <a:effectLst/>
                <a:latin typeface="+mn-lt"/>
                <a:ea typeface="+mn-ea"/>
                <a:cs typeface="+mn-cs"/>
              </a:rPr>
              <a:t>- Tolerance develops over time, and it is necessary to cycle its use to maintain efficacy</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Megestrol acetate (</a:t>
            </a:r>
            <a:r>
              <a:rPr lang="en-CA" sz="1200" b="0" i="0" u="none" strike="noStrike" kern="1200" dirty="0" err="1">
                <a:solidFill>
                  <a:schemeClr val="tx1"/>
                </a:solidFill>
                <a:effectLst/>
                <a:latin typeface="+mn-lt"/>
                <a:ea typeface="+mn-ea"/>
                <a:cs typeface="+mn-cs"/>
              </a:rPr>
              <a:t>megase</a:t>
            </a:r>
            <a:r>
              <a:rPr lang="en-CA" sz="1200" b="0" i="0" u="none" strike="noStrike" kern="1200" dirty="0">
                <a:solidFill>
                  <a:schemeClr val="tx1"/>
                </a:solidFill>
                <a:effectLst/>
                <a:latin typeface="+mn-lt"/>
                <a:ea typeface="+mn-ea"/>
                <a:cs typeface="+mn-cs"/>
              </a:rPr>
              <a:t>) is synthetic progesterone. Used for breast and uterine cancers.</a:t>
            </a:r>
          </a:p>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62</a:t>
            </a:fld>
            <a:endParaRPr lang="en-US"/>
          </a:p>
        </p:txBody>
      </p:sp>
    </p:spTree>
    <p:extLst>
      <p:ext uri="{BB962C8B-B14F-4D97-AF65-F5344CB8AC3E}">
        <p14:creationId xmlns:p14="http://schemas.microsoft.com/office/powerpoint/2010/main" val="7751502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 little pallor</a:t>
            </a:r>
          </a:p>
        </p:txBody>
      </p:sp>
      <p:sp>
        <p:nvSpPr>
          <p:cNvPr id="4" name="Slide Number Placeholder 3"/>
          <p:cNvSpPr>
            <a:spLocks noGrp="1"/>
          </p:cNvSpPr>
          <p:nvPr>
            <p:ph type="sldNum" sz="quarter" idx="5"/>
          </p:nvPr>
        </p:nvSpPr>
        <p:spPr/>
        <p:txBody>
          <a:bodyPr/>
          <a:lstStyle/>
          <a:p>
            <a:fld id="{54F77CCE-2836-FD42-85A8-0F29DACB5DAD}" type="slidenum">
              <a:rPr lang="en-US" smtClean="0"/>
              <a:t>64</a:t>
            </a:fld>
            <a:endParaRPr lang="en-US"/>
          </a:p>
        </p:txBody>
      </p:sp>
    </p:spTree>
    <p:extLst>
      <p:ext uri="{BB962C8B-B14F-4D97-AF65-F5344CB8AC3E}">
        <p14:creationId xmlns:p14="http://schemas.microsoft.com/office/powerpoint/2010/main" val="3749481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9</a:t>
            </a:fld>
            <a:endParaRPr lang="en-US"/>
          </a:p>
        </p:txBody>
      </p:sp>
    </p:spTree>
    <p:extLst>
      <p:ext uri="{BB962C8B-B14F-4D97-AF65-F5344CB8AC3E}">
        <p14:creationId xmlns:p14="http://schemas.microsoft.com/office/powerpoint/2010/main" val="14671327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en-US" dirty="0">
                <a:ea typeface="ＭＳ Ｐゴシック" panose="020B0600070205080204" pitchFamily="34" charset="-128"/>
              </a:rPr>
              <a:t>Wait until your baby is 9-12 months old before introducing whole cow’s milk. Limit to 720 mL (24oz) after 12 months of age</a:t>
            </a:r>
          </a:p>
        </p:txBody>
      </p:sp>
      <p:sp>
        <p:nvSpPr>
          <p:cNvPr id="4" name="Slide Number Placeholder 3"/>
          <p:cNvSpPr>
            <a:spLocks noGrp="1"/>
          </p:cNvSpPr>
          <p:nvPr>
            <p:ph type="sldNum" sz="quarter" idx="5"/>
          </p:nvPr>
        </p:nvSpPr>
        <p:spPr/>
        <p:txBody>
          <a:bodyPr/>
          <a:lstStyle/>
          <a:p>
            <a:fld id="{54F77CCE-2836-FD42-85A8-0F29DACB5DAD}" type="slidenum">
              <a:rPr lang="en-US" smtClean="0"/>
              <a:t>65</a:t>
            </a:fld>
            <a:endParaRPr lang="en-US"/>
          </a:p>
        </p:txBody>
      </p:sp>
    </p:spTree>
    <p:extLst>
      <p:ext uri="{BB962C8B-B14F-4D97-AF65-F5344CB8AC3E}">
        <p14:creationId xmlns:p14="http://schemas.microsoft.com/office/powerpoint/2010/main" val="3941987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 the first 2-3Y of life, a child’s growth can deviate either upward or downward from its previous percentile to adjust toward their genetic potential (catch down growth for LGA and catch up growth for SGA), but this must be closely monitored because it can indicate an underlying health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ea typeface="ＭＳ Ｐゴシック" panose="020B060007020508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Minion"/>
              </a:rPr>
              <a:t>weight for age or weight for length/height falls by two major percentiles (</a:t>
            </a:r>
            <a:r>
              <a:rPr lang="en-US" sz="1800" dirty="0"/>
              <a:t>Set 2 (</a:t>
            </a:r>
            <a:r>
              <a:rPr lang="en-CA" altLang="en-US" sz="1800" dirty="0">
                <a:ea typeface="ＭＳ Ｐゴシック" panose="020B0600070205080204" pitchFamily="34" charset="-128"/>
              </a:rPr>
              <a:t>3/10/25/50/75/90/97 centiles</a:t>
            </a:r>
            <a:r>
              <a:rPr lang="en-CA" sz="1800" dirty="0">
                <a:effectLst/>
                <a:latin typeface="Minion"/>
              </a:rPr>
              <a:t>) over time </a:t>
            </a:r>
            <a:endParaRPr lang="en-CA" dirty="0">
              <a:effectLst/>
            </a:endParaRPr>
          </a:p>
        </p:txBody>
      </p:sp>
      <p:sp>
        <p:nvSpPr>
          <p:cNvPr id="4" name="Slide Number Placeholder 3"/>
          <p:cNvSpPr>
            <a:spLocks noGrp="1"/>
          </p:cNvSpPr>
          <p:nvPr>
            <p:ph type="sldNum" sz="quarter" idx="5"/>
          </p:nvPr>
        </p:nvSpPr>
        <p:spPr/>
        <p:txBody>
          <a:bodyPr/>
          <a:lstStyle/>
          <a:p>
            <a:fld id="{54F77CCE-2836-FD42-85A8-0F29DACB5DAD}" type="slidenum">
              <a:rPr lang="en-US" smtClean="0"/>
              <a:t>10</a:t>
            </a:fld>
            <a:endParaRPr lang="en-US"/>
          </a:p>
        </p:txBody>
      </p:sp>
    </p:spTree>
    <p:extLst>
      <p:ext uri="{BB962C8B-B14F-4D97-AF65-F5344CB8AC3E}">
        <p14:creationId xmlns:p14="http://schemas.microsoft.com/office/powerpoint/2010/main" val="209647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Children’s weight and height typically (but not always) follow given percentile from birth to adulthood</a:t>
            </a:r>
          </a:p>
          <a:p>
            <a:r>
              <a:rPr lang="en-US" dirty="0"/>
              <a:t>During the first 2-3Y of life, not uncommon to see a child’s growth deviate from its previous percentile either upward or downward (to adjust toward their genetic potential (catch down growth for LGA and catch up growth for SGA), but this must be closely monitored because it can indicate an underlying health problem</a:t>
            </a:r>
          </a:p>
        </p:txBody>
      </p:sp>
      <p:sp>
        <p:nvSpPr>
          <p:cNvPr id="4" name="Slide Number Placeholder 3"/>
          <p:cNvSpPr>
            <a:spLocks noGrp="1"/>
          </p:cNvSpPr>
          <p:nvPr>
            <p:ph type="sldNum" sz="quarter" idx="5"/>
          </p:nvPr>
        </p:nvSpPr>
        <p:spPr/>
        <p:txBody>
          <a:bodyPr/>
          <a:lstStyle/>
          <a:p>
            <a:fld id="{54F77CCE-2836-FD42-85A8-0F29DACB5DAD}" type="slidenum">
              <a:rPr lang="en-US" smtClean="0"/>
              <a:t>13</a:t>
            </a:fld>
            <a:endParaRPr lang="en-US"/>
          </a:p>
        </p:txBody>
      </p:sp>
    </p:spTree>
    <p:extLst>
      <p:ext uri="{BB962C8B-B14F-4D97-AF65-F5344CB8AC3E}">
        <p14:creationId xmlns:p14="http://schemas.microsoft.com/office/powerpoint/2010/main" val="3859078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Brief postnatal weight loss because of normal extracellular volume loss </a:t>
            </a:r>
            <a:endParaRPr lang="en-CA" dirty="0">
              <a:effectLst/>
            </a:endParaRPr>
          </a:p>
          <a:p>
            <a:endParaRPr lang="en-US" dirty="0"/>
          </a:p>
        </p:txBody>
      </p:sp>
      <p:sp>
        <p:nvSpPr>
          <p:cNvPr id="4" name="Slide Number Placeholder 3"/>
          <p:cNvSpPr>
            <a:spLocks noGrp="1"/>
          </p:cNvSpPr>
          <p:nvPr>
            <p:ph type="sldNum" sz="quarter" idx="5"/>
          </p:nvPr>
        </p:nvSpPr>
        <p:spPr/>
        <p:txBody>
          <a:bodyPr/>
          <a:lstStyle/>
          <a:p>
            <a:fld id="{54F77CCE-2836-FD42-85A8-0F29DACB5DAD}" type="slidenum">
              <a:rPr lang="en-US" smtClean="0"/>
              <a:t>14</a:t>
            </a:fld>
            <a:endParaRPr lang="en-US"/>
          </a:p>
        </p:txBody>
      </p:sp>
    </p:spTree>
    <p:extLst>
      <p:ext uri="{BB962C8B-B14F-4D97-AF65-F5344CB8AC3E}">
        <p14:creationId xmlns:p14="http://schemas.microsoft.com/office/powerpoint/2010/main" val="3269744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Chronological vs corrected age</a:t>
            </a:r>
          </a:p>
          <a:p>
            <a:r>
              <a:rPr lang="en-US" dirty="0"/>
              <a:t>Corrected age = chronological age – weeks of prematurity</a:t>
            </a:r>
          </a:p>
        </p:txBody>
      </p:sp>
      <p:sp>
        <p:nvSpPr>
          <p:cNvPr id="4" name="Slide Number Placeholder 3"/>
          <p:cNvSpPr>
            <a:spLocks noGrp="1"/>
          </p:cNvSpPr>
          <p:nvPr>
            <p:ph type="sldNum" sz="quarter" idx="5"/>
          </p:nvPr>
        </p:nvSpPr>
        <p:spPr/>
        <p:txBody>
          <a:bodyPr/>
          <a:lstStyle/>
          <a:p>
            <a:fld id="{54F77CCE-2836-FD42-85A8-0F29DACB5DAD}" type="slidenum">
              <a:rPr lang="en-US" smtClean="0"/>
              <a:t>16</a:t>
            </a:fld>
            <a:endParaRPr lang="en-US"/>
          </a:p>
        </p:txBody>
      </p:sp>
    </p:spTree>
    <p:extLst>
      <p:ext uri="{BB962C8B-B14F-4D97-AF65-F5344CB8AC3E}">
        <p14:creationId xmlns:p14="http://schemas.microsoft.com/office/powerpoint/2010/main" val="1798840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AdvOT21664461"/>
              </a:rPr>
              <a:t>Food insecurity can be de</a:t>
            </a:r>
            <a:r>
              <a:rPr lang="en-CA" sz="1200" dirty="0">
                <a:effectLst/>
                <a:latin typeface="AdvOT21664461+fb"/>
              </a:rPr>
              <a:t>fi</a:t>
            </a:r>
            <a:r>
              <a:rPr lang="en-CA" sz="1200" dirty="0">
                <a:effectLst/>
                <a:latin typeface="AdvOT21664461"/>
              </a:rPr>
              <a:t>ned as the limited or uncertain ability to obtain nutritionally adequate and safe foods in a socially acceptable manner.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AdvOT21664461"/>
              </a:rPr>
              <a:t>Parents often decrease food expenditures by the same amount that they have to increase energy expenditures during colder months; for families who already experience food insecurity, further diverting money away from food purchases could potentially lead to undernutrition in children. </a:t>
            </a:r>
            <a:endParaRPr lang="en-CA" sz="1000" dirty="0">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effectLst/>
              <a:latin typeface="AdvOT2166446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AdvOT21664461"/>
              </a:rPr>
              <a:t>Excess cow milk consumption has been associated with lower intake of food, although not poor weight gain, and with iron de</a:t>
            </a:r>
            <a:r>
              <a:rPr lang="en-CA" sz="1200" dirty="0">
                <a:effectLst/>
                <a:latin typeface="AdvOT21664461+fb"/>
              </a:rPr>
              <a:t>fi</a:t>
            </a:r>
            <a:r>
              <a:rPr lang="en-CA" sz="1200" dirty="0">
                <a:effectLst/>
                <a:latin typeface="AdvOT21664461"/>
              </a:rPr>
              <a:t>ciency anemia that can be severe. </a:t>
            </a:r>
            <a:endParaRPr lang="en-CA" sz="18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AdvOT21664461"/>
              </a:rPr>
              <a:t>Iron and micronutrient de</a:t>
            </a:r>
            <a:r>
              <a:rPr lang="en-CA" sz="1200" dirty="0">
                <a:effectLst/>
                <a:latin typeface="AdvOT21664461+fb"/>
              </a:rPr>
              <a:t>fi</a:t>
            </a:r>
            <a:r>
              <a:rPr lang="en-CA" sz="1200" dirty="0">
                <a:effectLst/>
                <a:latin typeface="AdvOT21664461"/>
              </a:rPr>
              <a:t>ciencies often (although not always) accompany poor growth and feeding disorders, and iron and zinc de</a:t>
            </a:r>
            <a:r>
              <a:rPr lang="en-CA" sz="1200" dirty="0">
                <a:effectLst/>
                <a:latin typeface="AdvOT21664461+fb"/>
              </a:rPr>
              <a:t>fi</a:t>
            </a:r>
            <a:r>
              <a:rPr lang="en-CA" sz="1200" dirty="0">
                <a:effectLst/>
                <a:latin typeface="AdvOT21664461"/>
              </a:rPr>
              <a:t>ciencies suppress appetite.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AdvOT21664461"/>
              </a:rPr>
              <a:t>A review by Marshall et al (64) found that common characteristics of feeding dif</a:t>
            </a:r>
            <a:r>
              <a:rPr lang="en-CA" sz="1200" dirty="0">
                <a:effectLst/>
                <a:latin typeface="AdvOT21664461+fb"/>
              </a:rPr>
              <a:t>fi</a:t>
            </a:r>
            <a:r>
              <a:rPr lang="en-CA" sz="1200" dirty="0">
                <a:effectLst/>
                <a:latin typeface="AdvOT21664461"/>
              </a:rPr>
              <a:t>culties among children with Autism include restricted dietary variety or limited diet based on texture, food neophobia, and food refusal; both dietary quality and mealtime behaviors were common problems. </a:t>
            </a:r>
            <a:endParaRPr lang="en-CA" dirty="0">
              <a:effectLst/>
            </a:endParaRPr>
          </a:p>
        </p:txBody>
      </p:sp>
      <p:sp>
        <p:nvSpPr>
          <p:cNvPr id="4" name="Slide Number Placeholder 3"/>
          <p:cNvSpPr>
            <a:spLocks noGrp="1"/>
          </p:cNvSpPr>
          <p:nvPr>
            <p:ph type="sldNum" sz="quarter" idx="5"/>
          </p:nvPr>
        </p:nvSpPr>
        <p:spPr/>
        <p:txBody>
          <a:bodyPr/>
          <a:lstStyle/>
          <a:p>
            <a:fld id="{54F77CCE-2836-FD42-85A8-0F29DACB5DAD}" type="slidenum">
              <a:rPr lang="en-US" smtClean="0"/>
              <a:t>21</a:t>
            </a:fld>
            <a:endParaRPr lang="en-US"/>
          </a:p>
        </p:txBody>
      </p:sp>
    </p:spTree>
    <p:extLst>
      <p:ext uri="{BB962C8B-B14F-4D97-AF65-F5344CB8AC3E}">
        <p14:creationId xmlns:p14="http://schemas.microsoft.com/office/powerpoint/2010/main" val="517247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77AC70-8414-EA42-B864-56ED1A6E11FF}" type="datetimeFigureOut">
              <a:rPr lang="en-US" smtClean="0"/>
              <a:t>5/5/24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0D5DE-D2BB-A04E-991B-53F921138D42}" type="slidenum">
              <a:rPr lang="en-US" smtClean="0"/>
              <a:t>‹#›</a:t>
            </a:fld>
            <a:endParaRPr lang="en-US"/>
          </a:p>
        </p:txBody>
      </p:sp>
    </p:spTree>
    <p:extLst>
      <p:ext uri="{BB962C8B-B14F-4D97-AF65-F5344CB8AC3E}">
        <p14:creationId xmlns:p14="http://schemas.microsoft.com/office/powerpoint/2010/main" val="72762724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77AC70-8414-EA42-B864-56ED1A6E11FF}" type="datetimeFigureOut">
              <a:rPr lang="en-US" smtClean="0"/>
              <a:t>5/5/24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D5DE-D2BB-A04E-991B-53F921138D42}" type="slidenum">
              <a:rPr lang="en-US" smtClean="0"/>
              <a:t>‹#›</a:t>
            </a:fld>
            <a:endParaRPr lang="en-US"/>
          </a:p>
        </p:txBody>
      </p:sp>
    </p:spTree>
    <p:extLst>
      <p:ext uri="{BB962C8B-B14F-4D97-AF65-F5344CB8AC3E}">
        <p14:creationId xmlns:p14="http://schemas.microsoft.com/office/powerpoint/2010/main" val="90472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77AC70-8414-EA42-B864-56ED1A6E11FF}" type="datetimeFigureOut">
              <a:rPr lang="en-US" smtClean="0"/>
              <a:t>5/5/24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E0D5DE-D2BB-A04E-991B-53F921138D42}" type="slidenum">
              <a:rPr lang="en-US" smtClean="0"/>
              <a:t>‹#›</a:t>
            </a:fld>
            <a:endParaRPr lang="en-US"/>
          </a:p>
        </p:txBody>
      </p:sp>
    </p:spTree>
    <p:extLst>
      <p:ext uri="{BB962C8B-B14F-4D97-AF65-F5344CB8AC3E}">
        <p14:creationId xmlns:p14="http://schemas.microsoft.com/office/powerpoint/2010/main" val="3572183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77AC70-8414-EA42-B864-56ED1A6E11FF}" type="datetimeFigureOut">
              <a:rPr lang="en-US" smtClean="0"/>
              <a:t>5/5/24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0D5DE-D2BB-A04E-991B-53F921138D42}" type="slidenum">
              <a:rPr lang="en-US" smtClean="0"/>
              <a:t>‹#›</a:t>
            </a:fld>
            <a:endParaRPr lang="en-US"/>
          </a:p>
        </p:txBody>
      </p:sp>
    </p:spTree>
    <p:extLst>
      <p:ext uri="{BB962C8B-B14F-4D97-AF65-F5344CB8AC3E}">
        <p14:creationId xmlns:p14="http://schemas.microsoft.com/office/powerpoint/2010/main" val="3776482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177AC70-8414-EA42-B864-56ED1A6E11FF}" type="datetimeFigureOut">
              <a:rPr lang="en-US" smtClean="0"/>
              <a:t>5/5/24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0D5DE-D2BB-A04E-991B-53F921138D42}" type="slidenum">
              <a:rPr lang="en-US" smtClean="0"/>
              <a:t>‹#›</a:t>
            </a:fld>
            <a:endParaRPr lang="en-US"/>
          </a:p>
        </p:txBody>
      </p:sp>
    </p:spTree>
    <p:extLst>
      <p:ext uri="{BB962C8B-B14F-4D97-AF65-F5344CB8AC3E}">
        <p14:creationId xmlns:p14="http://schemas.microsoft.com/office/powerpoint/2010/main" val="366495750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9177AC70-8414-EA42-B864-56ED1A6E11FF}" type="datetimeFigureOut">
              <a:rPr lang="en-US" smtClean="0"/>
              <a:t>5/5/24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BCE0D5DE-D2BB-A04E-991B-53F921138D42}" type="slidenum">
              <a:rPr lang="en-US" smtClean="0"/>
              <a:t>‹#›</a:t>
            </a:fld>
            <a:endParaRPr lang="en-US"/>
          </a:p>
        </p:txBody>
      </p:sp>
    </p:spTree>
    <p:extLst>
      <p:ext uri="{BB962C8B-B14F-4D97-AF65-F5344CB8AC3E}">
        <p14:creationId xmlns:p14="http://schemas.microsoft.com/office/powerpoint/2010/main" val="404836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9177AC70-8414-EA42-B864-56ED1A6E11FF}" type="datetimeFigureOut">
              <a:rPr lang="en-US" smtClean="0"/>
              <a:t>5/5/24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CE0D5DE-D2BB-A04E-991B-53F921138D4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7662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177AC70-8414-EA42-B864-56ED1A6E11FF}" type="datetimeFigureOut">
              <a:rPr lang="en-US" smtClean="0"/>
              <a:t>5/5/24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E0D5DE-D2BB-A04E-991B-53F921138D42}" type="slidenum">
              <a:rPr lang="en-US" smtClean="0"/>
              <a:t>‹#›</a:t>
            </a:fld>
            <a:endParaRPr lang="en-US"/>
          </a:p>
        </p:txBody>
      </p:sp>
    </p:spTree>
    <p:extLst>
      <p:ext uri="{BB962C8B-B14F-4D97-AF65-F5344CB8AC3E}">
        <p14:creationId xmlns:p14="http://schemas.microsoft.com/office/powerpoint/2010/main" val="2082623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177AC70-8414-EA42-B864-56ED1A6E11FF}" type="datetimeFigureOut">
              <a:rPr lang="en-US" smtClean="0"/>
              <a:t>5/5/24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E0D5DE-D2BB-A04E-991B-53F921138D42}" type="slidenum">
              <a:rPr lang="en-US" smtClean="0"/>
              <a:t>‹#›</a:t>
            </a:fld>
            <a:endParaRPr lang="en-US"/>
          </a:p>
        </p:txBody>
      </p:sp>
    </p:spTree>
    <p:extLst>
      <p:ext uri="{BB962C8B-B14F-4D97-AF65-F5344CB8AC3E}">
        <p14:creationId xmlns:p14="http://schemas.microsoft.com/office/powerpoint/2010/main" val="743144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9177AC70-8414-EA42-B864-56ED1A6E11FF}" type="datetimeFigureOut">
              <a:rPr lang="en-US" smtClean="0"/>
              <a:t>5/5/24</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BCE0D5DE-D2BB-A04E-991B-53F921138D42}" type="slidenum">
              <a:rPr lang="en-US" smtClean="0"/>
              <a:t>‹#›</a:t>
            </a:fld>
            <a:endParaRPr lang="en-US"/>
          </a:p>
        </p:txBody>
      </p:sp>
    </p:spTree>
    <p:extLst>
      <p:ext uri="{BB962C8B-B14F-4D97-AF65-F5344CB8AC3E}">
        <p14:creationId xmlns:p14="http://schemas.microsoft.com/office/powerpoint/2010/main" val="544122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9177AC70-8414-EA42-B864-56ED1A6E11FF}" type="datetimeFigureOut">
              <a:rPr lang="en-US" smtClean="0"/>
              <a:t>5/5/24</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BCE0D5DE-D2BB-A04E-991B-53F921138D42}" type="slidenum">
              <a:rPr lang="en-US" smtClean="0"/>
              <a:t>‹#›</a:t>
            </a:fld>
            <a:endParaRPr lang="en-US"/>
          </a:p>
        </p:txBody>
      </p:sp>
    </p:spTree>
    <p:extLst>
      <p:ext uri="{BB962C8B-B14F-4D97-AF65-F5344CB8AC3E}">
        <p14:creationId xmlns:p14="http://schemas.microsoft.com/office/powerpoint/2010/main" val="1253183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177AC70-8414-EA42-B864-56ED1A6E11FF}" type="datetimeFigureOut">
              <a:rPr lang="en-US" smtClean="0"/>
              <a:t>5/5/24</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BCE0D5DE-D2BB-A04E-991B-53F921138D42}" type="slidenum">
              <a:rPr lang="en-US" smtClean="0"/>
              <a:t>‹#›</a:t>
            </a:fld>
            <a:endParaRPr lang="en-US"/>
          </a:p>
        </p:txBody>
      </p:sp>
    </p:spTree>
    <p:extLst>
      <p:ext uri="{BB962C8B-B14F-4D97-AF65-F5344CB8AC3E}">
        <p14:creationId xmlns:p14="http://schemas.microsoft.com/office/powerpoint/2010/main" val="3297680170"/>
      </p:ext>
    </p:extLst>
  </p:cSld>
  <p:clrMap bg1="lt1" tx1="dk1" bg2="lt2" tx2="dk2" accent1="accent1" accent2="accent2" accent3="accent3" accent4="accent4" accent5="accent5" accent6="accent6" hlink="hlink" folHlink="folHlink"/>
  <p:sldLayoutIdLst>
    <p:sldLayoutId id="2147484106" r:id="rId1"/>
    <p:sldLayoutId id="2147484107" r:id="rId2"/>
    <p:sldLayoutId id="2147484108" r:id="rId3"/>
    <p:sldLayoutId id="2147484109" r:id="rId4"/>
    <p:sldLayoutId id="2147484110" r:id="rId5"/>
    <p:sldLayoutId id="2147484111" r:id="rId6"/>
    <p:sldLayoutId id="2147484112" r:id="rId7"/>
    <p:sldLayoutId id="2147484113" r:id="rId8"/>
    <p:sldLayoutId id="2147484114" r:id="rId9"/>
    <p:sldLayoutId id="2147484115" r:id="rId10"/>
    <p:sldLayoutId id="2147484116"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cps.ca/documents/position/child-growth-charts" TargetMode="External"/><Relationship Id="rId2" Type="http://schemas.openxmlformats.org/officeDocument/2006/relationships/hyperlink" Target="https://cps.ca/documents/position/toddler-falling-off-the-growth-chart"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6958B-CE98-E45E-4393-85AF561EDB3F}"/>
              </a:ext>
            </a:extLst>
          </p:cNvPr>
          <p:cNvSpPr>
            <a:spLocks noGrp="1"/>
          </p:cNvSpPr>
          <p:nvPr>
            <p:ph type="ctrTitle"/>
          </p:nvPr>
        </p:nvSpPr>
        <p:spPr>
          <a:xfrm>
            <a:off x="1600200" y="1265562"/>
            <a:ext cx="8991600" cy="2767102"/>
          </a:xfrm>
        </p:spPr>
        <p:txBody>
          <a:bodyPr>
            <a:normAutofit/>
          </a:bodyPr>
          <a:lstStyle/>
          <a:p>
            <a:r>
              <a:rPr lang="en-US" dirty="0"/>
              <a:t>Failure to Thrive</a:t>
            </a:r>
            <a:br>
              <a:rPr lang="en-US" dirty="0"/>
            </a:br>
            <a:r>
              <a:rPr lang="en-US" sz="3100" dirty="0"/>
              <a:t>May 5, 2024</a:t>
            </a:r>
            <a:br>
              <a:rPr lang="en-US" sz="3100" dirty="0"/>
            </a:br>
            <a:r>
              <a:rPr lang="en-US" sz="3100" dirty="0"/>
              <a:t>University of Ottawa, MED2 Unit IV</a:t>
            </a:r>
          </a:p>
        </p:txBody>
      </p:sp>
      <p:sp>
        <p:nvSpPr>
          <p:cNvPr id="3" name="Subtitle 2">
            <a:extLst>
              <a:ext uri="{FF2B5EF4-FFF2-40B4-BE49-F238E27FC236}">
                <a16:creationId xmlns:a16="http://schemas.microsoft.com/office/drawing/2014/main" id="{4FB9E8FA-9985-795B-B4F7-958875258DD2}"/>
              </a:ext>
            </a:extLst>
          </p:cNvPr>
          <p:cNvSpPr>
            <a:spLocks noGrp="1"/>
          </p:cNvSpPr>
          <p:nvPr>
            <p:ph type="subTitle" idx="1"/>
          </p:nvPr>
        </p:nvSpPr>
        <p:spPr>
          <a:xfrm>
            <a:off x="2695194" y="4352543"/>
            <a:ext cx="6801612" cy="1696565"/>
          </a:xfrm>
        </p:spPr>
        <p:txBody>
          <a:bodyPr>
            <a:normAutofit fontScale="92500" lnSpcReduction="10000"/>
          </a:bodyPr>
          <a:lstStyle/>
          <a:p>
            <a:pPr lvl="1"/>
            <a:r>
              <a:rPr lang="en-US" sz="2400" dirty="0"/>
              <a:t>Eva Ouyang, MD, FRCPC</a:t>
            </a:r>
          </a:p>
          <a:p>
            <a:pPr lvl="1"/>
            <a:r>
              <a:rPr lang="en-US" sz="2400" dirty="0"/>
              <a:t>Pediatrician</a:t>
            </a:r>
          </a:p>
          <a:p>
            <a:pPr lvl="1"/>
            <a:r>
              <a:rPr lang="en-US" sz="2400" dirty="0"/>
              <a:t>Division of Pediatric Medicine</a:t>
            </a:r>
          </a:p>
          <a:p>
            <a:pPr lvl="1"/>
            <a:r>
              <a:rPr lang="en-US" sz="2400" dirty="0"/>
              <a:t>Children’s Hospital of Eastern Ontario</a:t>
            </a:r>
          </a:p>
          <a:p>
            <a:endParaRPr lang="en-US" dirty="0"/>
          </a:p>
        </p:txBody>
      </p:sp>
      <p:sp>
        <p:nvSpPr>
          <p:cNvPr id="4" name="TextBox 3">
            <a:extLst>
              <a:ext uri="{FF2B5EF4-FFF2-40B4-BE49-F238E27FC236}">
                <a16:creationId xmlns:a16="http://schemas.microsoft.com/office/drawing/2014/main" id="{659F4C59-1C0B-50C7-E3B2-03EA5D45ACBA}"/>
              </a:ext>
            </a:extLst>
          </p:cNvPr>
          <p:cNvSpPr txBox="1"/>
          <p:nvPr/>
        </p:nvSpPr>
        <p:spPr>
          <a:xfrm>
            <a:off x="3798277" y="6488668"/>
            <a:ext cx="5025094" cy="369332"/>
          </a:xfrm>
          <a:prstGeom prst="rect">
            <a:avLst/>
          </a:prstGeom>
          <a:noFill/>
        </p:spPr>
        <p:txBody>
          <a:bodyPr wrap="none" rtlCol="0">
            <a:spAutoFit/>
          </a:bodyPr>
          <a:lstStyle/>
          <a:p>
            <a:r>
              <a:rPr lang="en-US" dirty="0"/>
              <a:t>Slides originally developed by Dr. Anne Rowan-Legg</a:t>
            </a:r>
          </a:p>
        </p:txBody>
      </p:sp>
    </p:spTree>
    <p:extLst>
      <p:ext uri="{BB962C8B-B14F-4D97-AF65-F5344CB8AC3E}">
        <p14:creationId xmlns:p14="http://schemas.microsoft.com/office/powerpoint/2010/main" val="6613360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69612-4838-5A44-31B6-E3407F79E3D3}"/>
              </a:ext>
            </a:extLst>
          </p:cNvPr>
          <p:cNvSpPr>
            <a:spLocks noGrp="1"/>
          </p:cNvSpPr>
          <p:nvPr>
            <p:ph type="title"/>
          </p:nvPr>
        </p:nvSpPr>
        <p:spPr/>
        <p:txBody>
          <a:bodyPr/>
          <a:lstStyle/>
          <a:p>
            <a:r>
              <a:rPr lang="en-US" dirty="0"/>
              <a:t>FTT - Definition</a:t>
            </a:r>
          </a:p>
        </p:txBody>
      </p:sp>
      <p:sp>
        <p:nvSpPr>
          <p:cNvPr id="3" name="Content Placeholder 2">
            <a:extLst>
              <a:ext uri="{FF2B5EF4-FFF2-40B4-BE49-F238E27FC236}">
                <a16:creationId xmlns:a16="http://schemas.microsoft.com/office/drawing/2014/main" id="{F3919E06-1737-562A-2BA0-0770FCEE00F6}"/>
              </a:ext>
            </a:extLst>
          </p:cNvPr>
          <p:cNvSpPr>
            <a:spLocks noGrp="1"/>
          </p:cNvSpPr>
          <p:nvPr>
            <p:ph idx="1"/>
          </p:nvPr>
        </p:nvSpPr>
        <p:spPr/>
        <p:txBody>
          <a:bodyPr>
            <a:normAutofit/>
          </a:bodyPr>
          <a:lstStyle/>
          <a:p>
            <a:r>
              <a:rPr lang="en-US" sz="2000" dirty="0"/>
              <a:t>No universal consensus</a:t>
            </a:r>
          </a:p>
          <a:p>
            <a:pPr lvl="1"/>
            <a:r>
              <a:rPr lang="en-US" sz="2000" dirty="0"/>
              <a:t>Weight-for-age &lt;3</a:t>
            </a:r>
            <a:r>
              <a:rPr lang="en-US" sz="2000" baseline="30000" dirty="0"/>
              <a:t>rd</a:t>
            </a:r>
            <a:r>
              <a:rPr lang="en-US" sz="2000" dirty="0"/>
              <a:t> percentile</a:t>
            </a:r>
          </a:p>
          <a:p>
            <a:pPr lvl="1"/>
            <a:r>
              <a:rPr lang="en-US" sz="2000" dirty="0"/>
              <a:t>Weight-for-length &lt;3</a:t>
            </a:r>
            <a:r>
              <a:rPr lang="en-US" sz="2000" baseline="30000" dirty="0"/>
              <a:t>rd</a:t>
            </a:r>
            <a:r>
              <a:rPr lang="en-US" sz="2000" dirty="0"/>
              <a:t> percentile</a:t>
            </a:r>
          </a:p>
          <a:p>
            <a:pPr lvl="1"/>
            <a:r>
              <a:rPr lang="en-US" sz="2000" dirty="0"/>
              <a:t>Weight-for-age crosses 2 major percentile lines over time</a:t>
            </a:r>
          </a:p>
          <a:p>
            <a:pPr lvl="1"/>
            <a:r>
              <a:rPr lang="en-US" sz="2000" dirty="0"/>
              <a:t>Weight &lt;80% ideal body weight-for-age</a:t>
            </a:r>
          </a:p>
        </p:txBody>
      </p:sp>
    </p:spTree>
    <p:extLst>
      <p:ext uri="{BB962C8B-B14F-4D97-AF65-F5344CB8AC3E}">
        <p14:creationId xmlns:p14="http://schemas.microsoft.com/office/powerpoint/2010/main" val="1624157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36C623D-6D96-3CC9-32F7-E0AE7DC357CE}"/>
              </a:ext>
            </a:extLst>
          </p:cNvPr>
          <p:cNvSpPr txBox="1"/>
          <p:nvPr/>
        </p:nvSpPr>
        <p:spPr>
          <a:xfrm>
            <a:off x="349583" y="415563"/>
            <a:ext cx="6385325" cy="3477875"/>
          </a:xfrm>
          <a:prstGeom prst="rect">
            <a:avLst/>
          </a:prstGeom>
          <a:noFill/>
        </p:spPr>
        <p:txBody>
          <a:bodyPr wrap="square" rtlCol="0">
            <a:spAutoFit/>
          </a:bodyPr>
          <a:lstStyle/>
          <a:p>
            <a:r>
              <a:rPr lang="en-US" sz="2000" dirty="0"/>
              <a:t>ASIDE</a:t>
            </a:r>
          </a:p>
          <a:p>
            <a:endParaRPr lang="en-US" sz="2000" dirty="0"/>
          </a:p>
          <a:p>
            <a:r>
              <a:rPr lang="en-US" sz="2000" dirty="0"/>
              <a:t>Finding the percent ideal body weight</a:t>
            </a:r>
          </a:p>
          <a:p>
            <a:pPr marL="742950" lvl="1" indent="-285750">
              <a:buFont typeface="Arial" panose="020B0604020202020204" pitchFamily="34" charset="0"/>
              <a:buChar char="•"/>
            </a:pPr>
            <a:r>
              <a:rPr lang="en-US" sz="2000" dirty="0"/>
              <a:t>Ideal body weight:</a:t>
            </a:r>
          </a:p>
          <a:p>
            <a:pPr marL="1200150" lvl="2" indent="-285750">
              <a:buFont typeface="Arial" panose="020B0604020202020204" pitchFamily="34" charset="0"/>
              <a:buChar char="•"/>
            </a:pPr>
            <a:r>
              <a:rPr lang="en-US" sz="2000" dirty="0"/>
              <a:t>Plot measured length/height on growth chart</a:t>
            </a:r>
          </a:p>
          <a:p>
            <a:pPr marL="1200150" lvl="2" indent="-285750">
              <a:buFont typeface="Arial" panose="020B0604020202020204" pitchFamily="34" charset="0"/>
              <a:buChar char="•"/>
            </a:pPr>
            <a:r>
              <a:rPr lang="en-US" sz="2000" dirty="0"/>
              <a:t>Determine the length-for-age percentile</a:t>
            </a:r>
          </a:p>
          <a:p>
            <a:pPr marL="1200150" lvl="2" indent="-285750">
              <a:buFont typeface="Arial" panose="020B0604020202020204" pitchFamily="34" charset="0"/>
              <a:buChar char="•"/>
            </a:pPr>
            <a:r>
              <a:rPr lang="en-US" sz="2000" dirty="0"/>
              <a:t>Find the same percentile on the weight-for-age and sex growth chart. This is the ideal body weight</a:t>
            </a:r>
          </a:p>
          <a:p>
            <a:pPr marL="742950" lvl="1" indent="-285750">
              <a:buFont typeface="Arial" panose="020B0604020202020204" pitchFamily="34" charset="0"/>
              <a:buChar char="•"/>
            </a:pPr>
            <a:r>
              <a:rPr lang="en-US" sz="2000" dirty="0"/>
              <a:t>% Ideal body weight = </a:t>
            </a:r>
            <a:r>
              <a:rPr lang="en-US" sz="2000" u="sng" dirty="0"/>
              <a:t>   actual weight        </a:t>
            </a:r>
            <a:r>
              <a:rPr lang="en-US" sz="2000" dirty="0"/>
              <a:t> x100</a:t>
            </a:r>
          </a:p>
          <a:p>
            <a:pPr lvl="1"/>
            <a:r>
              <a:rPr lang="en-US" sz="2000" dirty="0"/>
              <a:t>					      ideal body weight</a:t>
            </a:r>
          </a:p>
        </p:txBody>
      </p:sp>
      <p:pic>
        <p:nvPicPr>
          <p:cNvPr id="8" name="Picture 7">
            <a:extLst>
              <a:ext uri="{FF2B5EF4-FFF2-40B4-BE49-F238E27FC236}">
                <a16:creationId xmlns:a16="http://schemas.microsoft.com/office/drawing/2014/main" id="{965EEB1A-F71E-8DFC-5FC4-5AFC8B5FE014}"/>
              </a:ext>
            </a:extLst>
          </p:cNvPr>
          <p:cNvPicPr>
            <a:picLocks noChangeAspect="1"/>
          </p:cNvPicPr>
          <p:nvPr/>
        </p:nvPicPr>
        <p:blipFill>
          <a:blip r:embed="rId2"/>
          <a:stretch>
            <a:fillRect/>
          </a:stretch>
        </p:blipFill>
        <p:spPr>
          <a:xfrm>
            <a:off x="6734908" y="0"/>
            <a:ext cx="5035099" cy="6858000"/>
          </a:xfrm>
          <a:prstGeom prst="rect">
            <a:avLst/>
          </a:prstGeom>
        </p:spPr>
      </p:pic>
      <p:sp>
        <p:nvSpPr>
          <p:cNvPr id="11" name="Oval 10">
            <a:extLst>
              <a:ext uri="{FF2B5EF4-FFF2-40B4-BE49-F238E27FC236}">
                <a16:creationId xmlns:a16="http://schemas.microsoft.com/office/drawing/2014/main" id="{002BC553-D8EC-1F72-BCE6-4CD14F9D1669}"/>
              </a:ext>
            </a:extLst>
          </p:cNvPr>
          <p:cNvSpPr/>
          <p:nvPr/>
        </p:nvSpPr>
        <p:spPr>
          <a:xfrm>
            <a:off x="9197832" y="2003804"/>
            <a:ext cx="79539" cy="911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A1E9FAC-B9CC-6DF6-7200-0525393A0042}"/>
              </a:ext>
            </a:extLst>
          </p:cNvPr>
          <p:cNvSpPr/>
          <p:nvPr/>
        </p:nvSpPr>
        <p:spPr>
          <a:xfrm>
            <a:off x="9171343" y="4392413"/>
            <a:ext cx="127428" cy="127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5-Point Star 13">
            <a:extLst>
              <a:ext uri="{FF2B5EF4-FFF2-40B4-BE49-F238E27FC236}">
                <a16:creationId xmlns:a16="http://schemas.microsoft.com/office/drawing/2014/main" id="{A00B3BEF-1C9F-571D-EECD-438F0720CA21}"/>
              </a:ext>
            </a:extLst>
          </p:cNvPr>
          <p:cNvSpPr/>
          <p:nvPr/>
        </p:nvSpPr>
        <p:spPr>
          <a:xfrm>
            <a:off x="9169398" y="4230564"/>
            <a:ext cx="127428" cy="12742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5D38527-E539-3445-973F-257E1CD1F4BE}"/>
              </a:ext>
            </a:extLst>
          </p:cNvPr>
          <p:cNvSpPr/>
          <p:nvPr/>
        </p:nvSpPr>
        <p:spPr>
          <a:xfrm>
            <a:off x="1165610" y="1794837"/>
            <a:ext cx="79539" cy="9118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5-Point Star 15">
            <a:extLst>
              <a:ext uri="{FF2B5EF4-FFF2-40B4-BE49-F238E27FC236}">
                <a16:creationId xmlns:a16="http://schemas.microsoft.com/office/drawing/2014/main" id="{5270BFDC-8A49-23D8-757E-91E29048E88B}"/>
              </a:ext>
            </a:extLst>
          </p:cNvPr>
          <p:cNvSpPr/>
          <p:nvPr/>
        </p:nvSpPr>
        <p:spPr>
          <a:xfrm>
            <a:off x="1152150" y="2374287"/>
            <a:ext cx="127428" cy="12742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7B584A4-BB55-2BF7-438B-0EE5AE264520}"/>
              </a:ext>
            </a:extLst>
          </p:cNvPr>
          <p:cNvSpPr/>
          <p:nvPr/>
        </p:nvSpPr>
        <p:spPr>
          <a:xfrm>
            <a:off x="5466457" y="3236721"/>
            <a:ext cx="127428" cy="1274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609AE62E-BF99-AFDD-E256-7B108D8E9AFF}"/>
              </a:ext>
            </a:extLst>
          </p:cNvPr>
          <p:cNvSpPr/>
          <p:nvPr/>
        </p:nvSpPr>
        <p:spPr>
          <a:xfrm>
            <a:off x="5472766" y="3644522"/>
            <a:ext cx="127428" cy="127428"/>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2670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E692-6B79-A4B2-6939-AD6AF81F6EA9}"/>
              </a:ext>
            </a:extLst>
          </p:cNvPr>
          <p:cNvSpPr>
            <a:spLocks noGrp="1"/>
          </p:cNvSpPr>
          <p:nvPr>
            <p:ph type="title"/>
          </p:nvPr>
        </p:nvSpPr>
        <p:spPr/>
        <p:txBody>
          <a:bodyPr/>
          <a:lstStyle/>
          <a:p>
            <a:r>
              <a:rPr lang="en-US" dirty="0"/>
              <a:t>Which of the following Does </a:t>
            </a:r>
            <a:r>
              <a:rPr lang="en-US" b="1" dirty="0"/>
              <a:t>NOT</a:t>
            </a:r>
            <a:r>
              <a:rPr lang="en-US" dirty="0"/>
              <a:t> Represent FTT?</a:t>
            </a:r>
          </a:p>
        </p:txBody>
      </p:sp>
      <p:sp>
        <p:nvSpPr>
          <p:cNvPr id="3" name="Content Placeholder 2">
            <a:extLst>
              <a:ext uri="{FF2B5EF4-FFF2-40B4-BE49-F238E27FC236}">
                <a16:creationId xmlns:a16="http://schemas.microsoft.com/office/drawing/2014/main" id="{8F183A6D-333A-3E0C-D757-6AD8B612E73B}"/>
              </a:ext>
            </a:extLst>
          </p:cNvPr>
          <p:cNvSpPr>
            <a:spLocks noGrp="1"/>
          </p:cNvSpPr>
          <p:nvPr>
            <p:ph idx="1"/>
          </p:nvPr>
        </p:nvSpPr>
        <p:spPr/>
        <p:txBody>
          <a:bodyPr>
            <a:noAutofit/>
          </a:bodyPr>
          <a:lstStyle/>
          <a:p>
            <a:pPr marL="342900" indent="-342900">
              <a:buFont typeface="+mj-lt"/>
              <a:buAutoNum type="alphaUcPeriod"/>
            </a:pPr>
            <a:r>
              <a:rPr lang="en-US" sz="2000" dirty="0"/>
              <a:t>A 6-month-old infant with normal birth parameters whose weight is now below the 3</a:t>
            </a:r>
            <a:r>
              <a:rPr lang="en-US" sz="2000" baseline="30000" dirty="0"/>
              <a:t>rd</a:t>
            </a:r>
            <a:r>
              <a:rPr lang="en-US" sz="2000" dirty="0"/>
              <a:t> percentile</a:t>
            </a:r>
          </a:p>
          <a:p>
            <a:pPr marL="342900" indent="-342900">
              <a:buFont typeface="+mj-lt"/>
              <a:buAutoNum type="alphaUcPeriod"/>
            </a:pPr>
            <a:r>
              <a:rPr lang="en-US" sz="2000" dirty="0"/>
              <a:t>A 9-month-old girl whose weight was at the 50</a:t>
            </a:r>
            <a:r>
              <a:rPr lang="en-US" sz="2000" baseline="30000" dirty="0"/>
              <a:t>th</a:t>
            </a:r>
            <a:r>
              <a:rPr lang="en-US" sz="2000" dirty="0"/>
              <a:t> percentile and is now at the 10</a:t>
            </a:r>
            <a:r>
              <a:rPr lang="en-US" sz="2000" baseline="30000" dirty="0"/>
              <a:t>th</a:t>
            </a:r>
            <a:r>
              <a:rPr lang="en-US" sz="2000" dirty="0"/>
              <a:t> percentile</a:t>
            </a:r>
          </a:p>
          <a:p>
            <a:pPr marL="342900" indent="-342900">
              <a:buFont typeface="+mj-lt"/>
              <a:buAutoNum type="alphaUcPeriod"/>
            </a:pPr>
            <a:r>
              <a:rPr lang="en-US" sz="2000" dirty="0"/>
              <a:t>A 20-month-old boy whose weight is 70% of ideal body weight for age</a:t>
            </a:r>
          </a:p>
          <a:p>
            <a:pPr marL="342900" indent="-342900">
              <a:buFont typeface="+mj-lt"/>
              <a:buAutoNum type="alphaUcPeriod"/>
            </a:pPr>
            <a:r>
              <a:rPr lang="en-US" sz="2000" dirty="0"/>
              <a:t>An 18-month-old girl whose weight and height have been 5</a:t>
            </a:r>
            <a:r>
              <a:rPr lang="en-US" sz="2000" baseline="30000" dirty="0"/>
              <a:t>th</a:t>
            </a:r>
            <a:r>
              <a:rPr lang="en-US" sz="2000" dirty="0"/>
              <a:t> percentile since birth</a:t>
            </a:r>
          </a:p>
          <a:p>
            <a:pPr marL="342900" indent="-342900">
              <a:buFont typeface="+mj-lt"/>
              <a:buAutoNum type="alphaUcPeriod"/>
            </a:pPr>
            <a:r>
              <a:rPr lang="en-US" sz="2000" dirty="0"/>
              <a:t>A breastfed infant that does not gain weight from 6 to 10 months with introduction of solids</a:t>
            </a:r>
          </a:p>
        </p:txBody>
      </p:sp>
    </p:spTree>
    <p:extLst>
      <p:ext uri="{BB962C8B-B14F-4D97-AF65-F5344CB8AC3E}">
        <p14:creationId xmlns:p14="http://schemas.microsoft.com/office/powerpoint/2010/main" val="1798100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E692-6B79-A4B2-6939-AD6AF81F6EA9}"/>
              </a:ext>
            </a:extLst>
          </p:cNvPr>
          <p:cNvSpPr>
            <a:spLocks noGrp="1"/>
          </p:cNvSpPr>
          <p:nvPr>
            <p:ph type="title"/>
          </p:nvPr>
        </p:nvSpPr>
        <p:spPr/>
        <p:txBody>
          <a:bodyPr/>
          <a:lstStyle/>
          <a:p>
            <a:r>
              <a:rPr lang="en-US" dirty="0"/>
              <a:t>Which of the following Does </a:t>
            </a:r>
            <a:r>
              <a:rPr lang="en-US" b="1" dirty="0"/>
              <a:t>NOT</a:t>
            </a:r>
            <a:r>
              <a:rPr lang="en-US" dirty="0"/>
              <a:t> Represent FTT?</a:t>
            </a:r>
          </a:p>
        </p:txBody>
      </p:sp>
      <p:sp>
        <p:nvSpPr>
          <p:cNvPr id="3" name="Content Placeholder 2">
            <a:extLst>
              <a:ext uri="{FF2B5EF4-FFF2-40B4-BE49-F238E27FC236}">
                <a16:creationId xmlns:a16="http://schemas.microsoft.com/office/drawing/2014/main" id="{8F183A6D-333A-3E0C-D757-6AD8B612E73B}"/>
              </a:ext>
            </a:extLst>
          </p:cNvPr>
          <p:cNvSpPr>
            <a:spLocks noGrp="1"/>
          </p:cNvSpPr>
          <p:nvPr>
            <p:ph idx="1"/>
          </p:nvPr>
        </p:nvSpPr>
        <p:spPr/>
        <p:txBody>
          <a:bodyPr>
            <a:noAutofit/>
          </a:bodyPr>
          <a:lstStyle/>
          <a:p>
            <a:pPr marL="342900" indent="-342900">
              <a:buFont typeface="+mj-lt"/>
              <a:buAutoNum type="alphaUcPeriod"/>
            </a:pPr>
            <a:r>
              <a:rPr lang="en-US" sz="2000" dirty="0"/>
              <a:t>A 6-month-old infant with normal birth parameters whose weight is now below the 3</a:t>
            </a:r>
            <a:r>
              <a:rPr lang="en-US" sz="2000" baseline="30000" dirty="0"/>
              <a:t>rd</a:t>
            </a:r>
            <a:r>
              <a:rPr lang="en-US" sz="2000" dirty="0"/>
              <a:t> percentile</a:t>
            </a:r>
          </a:p>
          <a:p>
            <a:pPr marL="342900" indent="-342900">
              <a:buFont typeface="+mj-lt"/>
              <a:buAutoNum type="alphaUcPeriod"/>
            </a:pPr>
            <a:r>
              <a:rPr lang="en-US" sz="2000" dirty="0"/>
              <a:t>A 9-month-old girl whose weight was at the 50</a:t>
            </a:r>
            <a:r>
              <a:rPr lang="en-US" sz="2000" baseline="30000" dirty="0"/>
              <a:t>th</a:t>
            </a:r>
            <a:r>
              <a:rPr lang="en-US" sz="2000" dirty="0"/>
              <a:t> percentile and is now at the 10</a:t>
            </a:r>
            <a:r>
              <a:rPr lang="en-US" sz="2000" baseline="30000" dirty="0"/>
              <a:t>th</a:t>
            </a:r>
            <a:r>
              <a:rPr lang="en-US" sz="2000" dirty="0"/>
              <a:t> percentile</a:t>
            </a:r>
          </a:p>
          <a:p>
            <a:pPr marL="342900" indent="-342900">
              <a:buFont typeface="+mj-lt"/>
              <a:buAutoNum type="alphaUcPeriod"/>
            </a:pPr>
            <a:r>
              <a:rPr lang="en-US" sz="2000" dirty="0"/>
              <a:t>A 20-month-old boy whose weight is 70% of ideal body weight for age</a:t>
            </a:r>
          </a:p>
          <a:p>
            <a:pPr marL="342900" indent="-342900">
              <a:buFont typeface="+mj-lt"/>
              <a:buAutoNum type="alphaUcPeriod"/>
            </a:pPr>
            <a:r>
              <a:rPr lang="en-US" sz="2000" b="1" dirty="0"/>
              <a:t>An 18-month-old girl whose weight and height have been 5</a:t>
            </a:r>
            <a:r>
              <a:rPr lang="en-US" sz="2000" b="1" baseline="30000" dirty="0"/>
              <a:t>th</a:t>
            </a:r>
            <a:r>
              <a:rPr lang="en-US" sz="2000" b="1" dirty="0"/>
              <a:t> percentile since birth</a:t>
            </a:r>
          </a:p>
          <a:p>
            <a:pPr marL="342900" indent="-342900">
              <a:buFont typeface="+mj-lt"/>
              <a:buAutoNum type="alphaUcPeriod"/>
            </a:pPr>
            <a:r>
              <a:rPr lang="en-US" sz="2000" dirty="0"/>
              <a:t>A breastfed infant that does not gain weight from 6 to 10 months with introduction of solids</a:t>
            </a:r>
          </a:p>
        </p:txBody>
      </p:sp>
    </p:spTree>
    <p:extLst>
      <p:ext uri="{BB962C8B-B14F-4D97-AF65-F5344CB8AC3E}">
        <p14:creationId xmlns:p14="http://schemas.microsoft.com/office/powerpoint/2010/main" val="124610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C24D-1D50-1FD4-FFD5-C2FEB163DAEB}"/>
              </a:ext>
            </a:extLst>
          </p:cNvPr>
          <p:cNvSpPr>
            <a:spLocks noGrp="1"/>
          </p:cNvSpPr>
          <p:nvPr>
            <p:ph type="title"/>
          </p:nvPr>
        </p:nvSpPr>
        <p:spPr/>
        <p:txBody>
          <a:bodyPr/>
          <a:lstStyle/>
          <a:p>
            <a:r>
              <a:rPr lang="en-US" dirty="0"/>
              <a:t>Normal Growth</a:t>
            </a:r>
          </a:p>
        </p:txBody>
      </p:sp>
      <p:sp>
        <p:nvSpPr>
          <p:cNvPr id="6" name="Title 1">
            <a:extLst>
              <a:ext uri="{FF2B5EF4-FFF2-40B4-BE49-F238E27FC236}">
                <a16:creationId xmlns:a16="http://schemas.microsoft.com/office/drawing/2014/main" id="{E08215B7-1A35-8A30-1B95-D5E6BC2FE02E}"/>
              </a:ext>
            </a:extLst>
          </p:cNvPr>
          <p:cNvSpPr txBox="1">
            <a:spLocks/>
          </p:cNvSpPr>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t>Normal Growth</a:t>
            </a:r>
            <a:endParaRPr lang="en-US" dirty="0"/>
          </a:p>
        </p:txBody>
      </p:sp>
      <p:sp>
        <p:nvSpPr>
          <p:cNvPr id="7" name="Content Placeholder 2">
            <a:extLst>
              <a:ext uri="{FF2B5EF4-FFF2-40B4-BE49-F238E27FC236}">
                <a16:creationId xmlns:a16="http://schemas.microsoft.com/office/drawing/2014/main" id="{D9A10216-3CF3-05A7-036E-4CCFD77B0EC5}"/>
              </a:ext>
            </a:extLst>
          </p:cNvPr>
          <p:cNvSpPr txBox="1">
            <a:spLocks/>
          </p:cNvSpPr>
          <p:nvPr/>
        </p:nvSpPr>
        <p:spPr>
          <a:xfrm>
            <a:off x="2231136" y="2278812"/>
            <a:ext cx="7729728" cy="3101983"/>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2000" dirty="0"/>
              <a:t>Healthy infant:</a:t>
            </a:r>
          </a:p>
          <a:p>
            <a:pPr lvl="1"/>
            <a:r>
              <a:rPr lang="en-US" sz="2000" dirty="0"/>
              <a:t>Loses 5-10% of birth weight (BW) in first week of life </a:t>
            </a:r>
          </a:p>
          <a:p>
            <a:pPr lvl="1"/>
            <a:r>
              <a:rPr lang="en-US" sz="2000" dirty="0"/>
              <a:t>Regains BW by 10-14 days of life</a:t>
            </a:r>
          </a:p>
          <a:p>
            <a:pPr lvl="1"/>
            <a:r>
              <a:rPr lang="en-US" sz="2000" dirty="0"/>
              <a:t>Doubles BW by 6 months</a:t>
            </a:r>
          </a:p>
          <a:p>
            <a:pPr lvl="1"/>
            <a:r>
              <a:rPr lang="en-US" sz="2000" dirty="0"/>
              <a:t>Triples BW by 1 year</a:t>
            </a:r>
          </a:p>
          <a:p>
            <a:r>
              <a:rPr lang="en-US" sz="2000" dirty="0"/>
              <a:t>Breastfed infants gain weight at a faster rate than formula fed infants in first several months</a:t>
            </a:r>
          </a:p>
          <a:p>
            <a:r>
              <a:rPr lang="en-US" sz="2000" dirty="0"/>
              <a:t>Average caloric requirements for first 12 months is 100 kcal/kg/d</a:t>
            </a:r>
          </a:p>
        </p:txBody>
      </p:sp>
    </p:spTree>
    <p:extLst>
      <p:ext uri="{BB962C8B-B14F-4D97-AF65-F5344CB8AC3E}">
        <p14:creationId xmlns:p14="http://schemas.microsoft.com/office/powerpoint/2010/main" val="2805610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9933-4195-53F4-FBB9-AFACF3B09627}"/>
              </a:ext>
            </a:extLst>
          </p:cNvPr>
          <p:cNvSpPr>
            <a:spLocks noGrp="1"/>
          </p:cNvSpPr>
          <p:nvPr>
            <p:ph type="title"/>
          </p:nvPr>
        </p:nvSpPr>
        <p:spPr/>
        <p:txBody>
          <a:bodyPr>
            <a:normAutofit fontScale="90000"/>
          </a:bodyPr>
          <a:lstStyle/>
          <a:p>
            <a:r>
              <a:rPr lang="en-US" dirty="0"/>
              <a:t>Which of the following regarding pediatric growth measurements is </a:t>
            </a:r>
            <a:r>
              <a:rPr lang="en-US" b="1" dirty="0" err="1"/>
              <a:t>fALSE</a:t>
            </a:r>
            <a:r>
              <a:rPr lang="en-US" b="1" dirty="0"/>
              <a:t>?</a:t>
            </a:r>
            <a:endParaRPr lang="en-US" dirty="0"/>
          </a:p>
        </p:txBody>
      </p:sp>
      <p:sp>
        <p:nvSpPr>
          <p:cNvPr id="3" name="Content Placeholder 2">
            <a:extLst>
              <a:ext uri="{FF2B5EF4-FFF2-40B4-BE49-F238E27FC236}">
                <a16:creationId xmlns:a16="http://schemas.microsoft.com/office/drawing/2014/main" id="{F3A6CBE2-064F-39B8-531C-B8CB5B0FE692}"/>
              </a:ext>
            </a:extLst>
          </p:cNvPr>
          <p:cNvSpPr>
            <a:spLocks noGrp="1"/>
          </p:cNvSpPr>
          <p:nvPr>
            <p:ph idx="1"/>
          </p:nvPr>
        </p:nvSpPr>
        <p:spPr/>
        <p:txBody>
          <a:bodyPr>
            <a:normAutofit/>
          </a:bodyPr>
          <a:lstStyle/>
          <a:p>
            <a:pPr marL="609600" indent="-609600">
              <a:lnSpc>
                <a:spcPct val="90000"/>
              </a:lnSpc>
              <a:buFontTx/>
              <a:buAutoNum type="alphaUcPeriod"/>
            </a:pPr>
            <a:r>
              <a:rPr lang="en-US" altLang="en-US" sz="2000" dirty="0">
                <a:ea typeface="ＭＳ Ｐゴシック" panose="020B0600070205080204" pitchFamily="34" charset="-128"/>
              </a:rPr>
              <a:t>A premature infant</a:t>
            </a:r>
            <a:r>
              <a:rPr lang="en-CA" altLang="en-US" sz="2000" dirty="0">
                <a:ea typeface="ＭＳ Ｐゴシック" panose="020B0600070205080204" pitchFamily="34" charset="-128"/>
              </a:rPr>
              <a:t>’s</a:t>
            </a:r>
            <a:r>
              <a:rPr lang="en-US" altLang="en-US" sz="2000" dirty="0">
                <a:ea typeface="ＭＳ Ｐゴシック" panose="020B0600070205080204" pitchFamily="34" charset="-128"/>
              </a:rPr>
              <a:t> </a:t>
            </a:r>
            <a:r>
              <a:rPr lang="en-US" altLang="ja-JP" sz="2000" dirty="0">
                <a:ea typeface="ＭＳ Ｐゴシック" panose="020B0600070205080204" pitchFamily="34" charset="-128"/>
              </a:rPr>
              <a:t>weight should be plotted according to “corrected age</a:t>
            </a:r>
            <a:r>
              <a:rPr lang="en-CA" altLang="ja-JP" sz="2000" dirty="0">
                <a:ea typeface="ＭＳ Ｐゴシック" panose="020B0600070205080204" pitchFamily="34" charset="-128"/>
              </a:rPr>
              <a:t>”</a:t>
            </a:r>
            <a:r>
              <a:rPr lang="en-US" altLang="ja-JP" sz="2000" dirty="0">
                <a:ea typeface="ＭＳ Ｐゴシック" panose="020B0600070205080204" pitchFamily="34" charset="-128"/>
              </a:rPr>
              <a:t> until 1 year of age</a:t>
            </a:r>
          </a:p>
          <a:p>
            <a:pPr marL="609600" indent="-609600">
              <a:lnSpc>
                <a:spcPct val="90000"/>
              </a:lnSpc>
              <a:buFontTx/>
              <a:buAutoNum type="alphaUcPeriod"/>
            </a:pPr>
            <a:r>
              <a:rPr lang="en-US" altLang="en-US" sz="2000" dirty="0">
                <a:ea typeface="ＭＳ Ｐゴシック" panose="020B0600070205080204" pitchFamily="34" charset="-128"/>
              </a:rPr>
              <a:t>Infants’ </a:t>
            </a:r>
            <a:r>
              <a:rPr lang="en-US" altLang="ja-JP" sz="2000" dirty="0">
                <a:ea typeface="ＭＳ Ｐゴシック" panose="020B0600070205080204" pitchFamily="34" charset="-128"/>
              </a:rPr>
              <a:t>length should be measured on a recumbent until 2 years, then standing</a:t>
            </a:r>
          </a:p>
          <a:p>
            <a:pPr marL="609600" indent="-609600">
              <a:lnSpc>
                <a:spcPct val="90000"/>
              </a:lnSpc>
              <a:buFontTx/>
              <a:buAutoNum type="alphaUcPeriod"/>
            </a:pPr>
            <a:r>
              <a:rPr lang="en-US" altLang="en-US" sz="2000" dirty="0">
                <a:ea typeface="ＭＳ Ｐゴシック" panose="020B0600070205080204" pitchFamily="34" charset="-128"/>
              </a:rPr>
              <a:t>Children</a:t>
            </a:r>
            <a:r>
              <a:rPr lang="en-CA" altLang="en-US" sz="2000" dirty="0">
                <a:ea typeface="ＭＳ Ｐゴシック" panose="020B0600070205080204" pitchFamily="34" charset="-128"/>
              </a:rPr>
              <a:t>’</a:t>
            </a:r>
            <a:r>
              <a:rPr lang="en-US" altLang="ja-JP" sz="2000" dirty="0">
                <a:ea typeface="ＭＳ Ｐゴシック" panose="020B0600070205080204" pitchFamily="34" charset="-128"/>
              </a:rPr>
              <a:t>s growth parameters should be measured at every visit</a:t>
            </a:r>
          </a:p>
          <a:p>
            <a:pPr marL="609600" indent="-609600">
              <a:lnSpc>
                <a:spcPct val="90000"/>
              </a:lnSpc>
              <a:buFontTx/>
              <a:buAutoNum type="alphaUcPeriod"/>
            </a:pPr>
            <a:r>
              <a:rPr lang="en-US" altLang="en-US" sz="2000" dirty="0">
                <a:ea typeface="ＭＳ Ｐゴシック" panose="020B0600070205080204" pitchFamily="34" charset="-128"/>
              </a:rPr>
              <a:t>Head circumference should be plotted routinely until 3 years of age and thereafter if concerns</a:t>
            </a:r>
          </a:p>
          <a:p>
            <a:pPr marL="609600" indent="-609600">
              <a:lnSpc>
                <a:spcPct val="90000"/>
              </a:lnSpc>
              <a:buFontTx/>
              <a:buAutoNum type="alphaUcPeriod"/>
            </a:pPr>
            <a:r>
              <a:rPr lang="en-US" altLang="en-US" sz="2000" dirty="0">
                <a:ea typeface="ＭＳ Ｐゴシック" panose="020B0600070205080204" pitchFamily="34" charset="-128"/>
              </a:rPr>
              <a:t>Average weight gain for a 0-3 month-old infant is 30 g/day</a:t>
            </a:r>
          </a:p>
        </p:txBody>
      </p:sp>
    </p:spTree>
    <p:extLst>
      <p:ext uri="{BB962C8B-B14F-4D97-AF65-F5344CB8AC3E}">
        <p14:creationId xmlns:p14="http://schemas.microsoft.com/office/powerpoint/2010/main" val="1891743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09933-4195-53F4-FBB9-AFACF3B09627}"/>
              </a:ext>
            </a:extLst>
          </p:cNvPr>
          <p:cNvSpPr>
            <a:spLocks noGrp="1"/>
          </p:cNvSpPr>
          <p:nvPr>
            <p:ph type="title"/>
          </p:nvPr>
        </p:nvSpPr>
        <p:spPr/>
        <p:txBody>
          <a:bodyPr>
            <a:normAutofit fontScale="90000"/>
          </a:bodyPr>
          <a:lstStyle/>
          <a:p>
            <a:r>
              <a:rPr lang="en-US" dirty="0"/>
              <a:t>Which of the following regarding pediatric growth measurements is </a:t>
            </a:r>
            <a:r>
              <a:rPr lang="en-US" b="1" dirty="0" err="1"/>
              <a:t>fALSE</a:t>
            </a:r>
            <a:r>
              <a:rPr lang="en-US" b="1" dirty="0"/>
              <a:t>?</a:t>
            </a:r>
            <a:endParaRPr lang="en-US" dirty="0"/>
          </a:p>
        </p:txBody>
      </p:sp>
      <p:sp>
        <p:nvSpPr>
          <p:cNvPr id="3" name="Content Placeholder 2">
            <a:extLst>
              <a:ext uri="{FF2B5EF4-FFF2-40B4-BE49-F238E27FC236}">
                <a16:creationId xmlns:a16="http://schemas.microsoft.com/office/drawing/2014/main" id="{F3A6CBE2-064F-39B8-531C-B8CB5B0FE692}"/>
              </a:ext>
            </a:extLst>
          </p:cNvPr>
          <p:cNvSpPr>
            <a:spLocks noGrp="1"/>
          </p:cNvSpPr>
          <p:nvPr>
            <p:ph idx="1"/>
          </p:nvPr>
        </p:nvSpPr>
        <p:spPr/>
        <p:txBody>
          <a:bodyPr>
            <a:normAutofit/>
          </a:bodyPr>
          <a:lstStyle/>
          <a:p>
            <a:pPr marL="609600" indent="-609600">
              <a:lnSpc>
                <a:spcPct val="90000"/>
              </a:lnSpc>
              <a:buFontTx/>
              <a:buAutoNum type="alphaUcPeriod"/>
            </a:pPr>
            <a:r>
              <a:rPr lang="en-US" altLang="en-US" sz="2000" b="1" dirty="0">
                <a:ea typeface="ＭＳ Ｐゴシック" panose="020B0600070205080204" pitchFamily="34" charset="-128"/>
              </a:rPr>
              <a:t>A premature infant</a:t>
            </a:r>
            <a:r>
              <a:rPr lang="en-CA" altLang="en-US" sz="2000" b="1" dirty="0">
                <a:ea typeface="ＭＳ Ｐゴシック" panose="020B0600070205080204" pitchFamily="34" charset="-128"/>
              </a:rPr>
              <a:t>’s</a:t>
            </a:r>
            <a:r>
              <a:rPr lang="en-US" altLang="en-US" sz="2000" b="1" dirty="0">
                <a:ea typeface="ＭＳ Ｐゴシック" panose="020B0600070205080204" pitchFamily="34" charset="-128"/>
              </a:rPr>
              <a:t> </a:t>
            </a:r>
            <a:r>
              <a:rPr lang="en-US" altLang="ja-JP" sz="2000" b="1" dirty="0">
                <a:ea typeface="ＭＳ Ｐゴシック" panose="020B0600070205080204" pitchFamily="34" charset="-128"/>
              </a:rPr>
              <a:t>weight should be plotted according to “corrected age</a:t>
            </a:r>
            <a:r>
              <a:rPr lang="en-CA" altLang="ja-JP" sz="2000" b="1" dirty="0">
                <a:ea typeface="ＭＳ Ｐゴシック" panose="020B0600070205080204" pitchFamily="34" charset="-128"/>
              </a:rPr>
              <a:t>”</a:t>
            </a:r>
            <a:r>
              <a:rPr lang="en-US" altLang="ja-JP" sz="2000" b="1" dirty="0">
                <a:ea typeface="ＭＳ Ｐゴシック" panose="020B0600070205080204" pitchFamily="34" charset="-128"/>
              </a:rPr>
              <a:t> until 1 year of age</a:t>
            </a:r>
          </a:p>
          <a:p>
            <a:pPr marL="609600" indent="-609600">
              <a:lnSpc>
                <a:spcPct val="90000"/>
              </a:lnSpc>
              <a:buFontTx/>
              <a:buAutoNum type="alphaUcPeriod"/>
            </a:pPr>
            <a:r>
              <a:rPr lang="en-US" altLang="en-US" sz="2000" dirty="0">
                <a:ea typeface="ＭＳ Ｐゴシック" panose="020B0600070205080204" pitchFamily="34" charset="-128"/>
              </a:rPr>
              <a:t>Infants’ </a:t>
            </a:r>
            <a:r>
              <a:rPr lang="en-US" altLang="ja-JP" sz="2000" dirty="0">
                <a:ea typeface="ＭＳ Ｐゴシック" panose="020B0600070205080204" pitchFamily="34" charset="-128"/>
              </a:rPr>
              <a:t>length should be measured on a recumbent until 2 years, then standing</a:t>
            </a:r>
          </a:p>
          <a:p>
            <a:pPr marL="609600" indent="-609600">
              <a:lnSpc>
                <a:spcPct val="90000"/>
              </a:lnSpc>
              <a:buFontTx/>
              <a:buAutoNum type="alphaUcPeriod"/>
            </a:pPr>
            <a:r>
              <a:rPr lang="en-US" altLang="en-US" sz="2000" dirty="0">
                <a:ea typeface="ＭＳ Ｐゴシック" panose="020B0600070205080204" pitchFamily="34" charset="-128"/>
              </a:rPr>
              <a:t>Children</a:t>
            </a:r>
            <a:r>
              <a:rPr lang="en-CA" altLang="en-US" sz="2000" dirty="0">
                <a:ea typeface="ＭＳ Ｐゴシック" panose="020B0600070205080204" pitchFamily="34" charset="-128"/>
              </a:rPr>
              <a:t>’</a:t>
            </a:r>
            <a:r>
              <a:rPr lang="en-US" altLang="ja-JP" sz="2000" dirty="0">
                <a:ea typeface="ＭＳ Ｐゴシック" panose="020B0600070205080204" pitchFamily="34" charset="-128"/>
              </a:rPr>
              <a:t>s growth parameters should be measured at every visit</a:t>
            </a:r>
          </a:p>
          <a:p>
            <a:pPr marL="609600" indent="-609600">
              <a:lnSpc>
                <a:spcPct val="90000"/>
              </a:lnSpc>
              <a:buFontTx/>
              <a:buAutoNum type="alphaUcPeriod"/>
            </a:pPr>
            <a:r>
              <a:rPr lang="en-US" altLang="en-US" sz="2000" dirty="0">
                <a:ea typeface="ＭＳ Ｐゴシック" panose="020B0600070205080204" pitchFamily="34" charset="-128"/>
              </a:rPr>
              <a:t>Head circumference should be plotted routinely until 3 years of age and thereafter if concerns</a:t>
            </a:r>
          </a:p>
          <a:p>
            <a:pPr marL="609600" indent="-609600">
              <a:lnSpc>
                <a:spcPct val="90000"/>
              </a:lnSpc>
              <a:buFontTx/>
              <a:buAutoNum type="alphaUcPeriod"/>
            </a:pPr>
            <a:r>
              <a:rPr lang="en-US" altLang="en-US" sz="2000" dirty="0">
                <a:ea typeface="ＭＳ Ｐゴシック" panose="020B0600070205080204" pitchFamily="34" charset="-128"/>
              </a:rPr>
              <a:t>Average weight gain for a 0-3 month-old infant is 30 g/day</a:t>
            </a:r>
          </a:p>
        </p:txBody>
      </p:sp>
      <p:sp>
        <p:nvSpPr>
          <p:cNvPr id="4" name="TextBox 3">
            <a:extLst>
              <a:ext uri="{FF2B5EF4-FFF2-40B4-BE49-F238E27FC236}">
                <a16:creationId xmlns:a16="http://schemas.microsoft.com/office/drawing/2014/main" id="{3EEA9FB7-5F06-862F-045F-2338C84819E8}"/>
              </a:ext>
            </a:extLst>
          </p:cNvPr>
          <p:cNvSpPr txBox="1"/>
          <p:nvPr/>
        </p:nvSpPr>
        <p:spPr>
          <a:xfrm>
            <a:off x="1175656" y="5740027"/>
            <a:ext cx="9567747" cy="923330"/>
          </a:xfrm>
          <a:prstGeom prst="rect">
            <a:avLst/>
          </a:prstGeom>
          <a:noFill/>
        </p:spPr>
        <p:txBody>
          <a:bodyPr wrap="none" rtlCol="0">
            <a:spAutoFit/>
          </a:bodyPr>
          <a:lstStyle/>
          <a:p>
            <a:r>
              <a:rPr lang="en-US" b="1" dirty="0"/>
              <a:t>Corrected age = chronological age – weeks of prematurity</a:t>
            </a:r>
          </a:p>
          <a:p>
            <a:r>
              <a:rPr lang="en-US" b="1" dirty="0"/>
              <a:t>	</a:t>
            </a:r>
            <a:r>
              <a:rPr lang="en-US" dirty="0"/>
              <a:t>e.g. 28wk premature infant who is 40wks old chronologically has a corrected age of 12 </a:t>
            </a:r>
            <a:r>
              <a:rPr lang="en-US" dirty="0" err="1"/>
              <a:t>wks</a:t>
            </a:r>
            <a:r>
              <a:rPr lang="en-US" dirty="0"/>
              <a:t> old </a:t>
            </a:r>
            <a:endParaRPr lang="en-US" b="1" dirty="0"/>
          </a:p>
          <a:p>
            <a:r>
              <a:rPr lang="en-US" b="1" dirty="0"/>
              <a:t>Use until 2 years of age</a:t>
            </a:r>
          </a:p>
        </p:txBody>
      </p:sp>
    </p:spTree>
    <p:extLst>
      <p:ext uri="{BB962C8B-B14F-4D97-AF65-F5344CB8AC3E}">
        <p14:creationId xmlns:p14="http://schemas.microsoft.com/office/powerpoint/2010/main" val="26242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78A806-44B2-3596-93DA-151EE8340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063" y="1330643"/>
            <a:ext cx="38100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A0750B04-9128-344B-1661-F39C49F089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2478" y="510032"/>
            <a:ext cx="3060700" cy="452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962A74A5-4D1C-73AF-F9AA-13CD70DB6D72}"/>
              </a:ext>
            </a:extLst>
          </p:cNvPr>
          <p:cNvSpPr txBox="1"/>
          <p:nvPr/>
        </p:nvSpPr>
        <p:spPr>
          <a:xfrm>
            <a:off x="3055334" y="5272134"/>
            <a:ext cx="1515158" cy="646331"/>
          </a:xfrm>
          <a:prstGeom prst="rect">
            <a:avLst/>
          </a:prstGeom>
          <a:noFill/>
        </p:spPr>
        <p:txBody>
          <a:bodyPr wrap="none" rtlCol="0">
            <a:spAutoFit/>
          </a:bodyPr>
          <a:lstStyle/>
          <a:p>
            <a:pPr algn="ctr"/>
            <a:r>
              <a:rPr lang="en-US" dirty="0"/>
              <a:t>Recumbent</a:t>
            </a:r>
          </a:p>
          <a:p>
            <a:pPr algn="ctr"/>
            <a:r>
              <a:rPr lang="en-US" dirty="0"/>
              <a:t>Birth to 2-3yo</a:t>
            </a:r>
          </a:p>
        </p:txBody>
      </p:sp>
      <p:sp>
        <p:nvSpPr>
          <p:cNvPr id="8" name="TextBox 7">
            <a:extLst>
              <a:ext uri="{FF2B5EF4-FFF2-40B4-BE49-F238E27FC236}">
                <a16:creationId xmlns:a16="http://schemas.microsoft.com/office/drawing/2014/main" id="{555E33F8-B08C-6174-5100-A3EFD10A306E}"/>
              </a:ext>
            </a:extLst>
          </p:cNvPr>
          <p:cNvSpPr txBox="1"/>
          <p:nvPr/>
        </p:nvSpPr>
        <p:spPr>
          <a:xfrm>
            <a:off x="8409024" y="5272134"/>
            <a:ext cx="1366271" cy="646331"/>
          </a:xfrm>
          <a:prstGeom prst="rect">
            <a:avLst/>
          </a:prstGeom>
          <a:noFill/>
        </p:spPr>
        <p:txBody>
          <a:bodyPr wrap="none" rtlCol="0">
            <a:spAutoFit/>
          </a:bodyPr>
          <a:lstStyle/>
          <a:p>
            <a:pPr algn="ctr"/>
            <a:r>
              <a:rPr lang="en-US" dirty="0"/>
              <a:t>Stadiometer</a:t>
            </a:r>
          </a:p>
          <a:p>
            <a:pPr algn="ctr"/>
            <a:r>
              <a:rPr lang="en-US" dirty="0"/>
              <a:t>2yo or older</a:t>
            </a:r>
          </a:p>
        </p:txBody>
      </p:sp>
    </p:spTree>
    <p:extLst>
      <p:ext uri="{BB962C8B-B14F-4D97-AF65-F5344CB8AC3E}">
        <p14:creationId xmlns:p14="http://schemas.microsoft.com/office/powerpoint/2010/main" val="2484577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4803-94F0-528C-3C30-27408042DE5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6EF8B37-1AE9-7F77-9CA8-516CB1283E18}"/>
              </a:ext>
            </a:extLst>
          </p:cNvPr>
          <p:cNvSpPr>
            <a:spLocks noGrp="1"/>
          </p:cNvSpPr>
          <p:nvPr>
            <p:ph idx="1"/>
          </p:nvPr>
        </p:nvSpPr>
        <p:spPr/>
        <p:txBody>
          <a:bodyPr>
            <a:normAutofit/>
          </a:bodyPr>
          <a:lstStyle/>
          <a:p>
            <a:pPr marL="457200" indent="-457200">
              <a:buFont typeface="+mj-lt"/>
              <a:buAutoNum type="arabicPeriod"/>
            </a:pPr>
            <a:r>
              <a:rPr lang="en-US" sz="2400" dirty="0"/>
              <a:t>Define “failure to thrive” (FTT).</a:t>
            </a:r>
          </a:p>
          <a:p>
            <a:pPr marL="457200" indent="-457200">
              <a:buFont typeface="+mj-lt"/>
              <a:buAutoNum type="arabicPeriod"/>
            </a:pPr>
            <a:r>
              <a:rPr lang="en-US" sz="2400" b="1" dirty="0"/>
              <a:t>Discuss the differential diagnosis for FTT in children.</a:t>
            </a:r>
          </a:p>
          <a:p>
            <a:pPr marL="457200" indent="-457200">
              <a:buFont typeface="+mj-lt"/>
              <a:buAutoNum type="arabicPeriod"/>
            </a:pPr>
            <a:r>
              <a:rPr lang="en-US" sz="2400" dirty="0"/>
              <a:t>Outline an appropriate history in a child with FTT.</a:t>
            </a:r>
          </a:p>
          <a:p>
            <a:pPr marL="457200" indent="-457200">
              <a:buFont typeface="+mj-lt"/>
              <a:buAutoNum type="arabicPeriod"/>
            </a:pPr>
            <a:r>
              <a:rPr lang="en-US" sz="2400" dirty="0"/>
              <a:t>Recognize the role of the multidisciplinary team in the management of FTT in children.</a:t>
            </a:r>
          </a:p>
        </p:txBody>
      </p:sp>
    </p:spTree>
    <p:extLst>
      <p:ext uri="{BB962C8B-B14F-4D97-AF65-F5344CB8AC3E}">
        <p14:creationId xmlns:p14="http://schemas.microsoft.com/office/powerpoint/2010/main" val="3506340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ABF25-5800-515B-9928-EC3A3690F19B}"/>
              </a:ext>
            </a:extLst>
          </p:cNvPr>
          <p:cNvSpPr>
            <a:spLocks noGrp="1"/>
          </p:cNvSpPr>
          <p:nvPr>
            <p:ph type="title"/>
          </p:nvPr>
        </p:nvSpPr>
        <p:spPr/>
        <p:txBody>
          <a:bodyPr/>
          <a:lstStyle/>
          <a:p>
            <a:r>
              <a:rPr lang="en-US" dirty="0"/>
              <a:t>Classification</a:t>
            </a:r>
          </a:p>
        </p:txBody>
      </p:sp>
      <p:sp>
        <p:nvSpPr>
          <p:cNvPr id="3" name="Content Placeholder 2">
            <a:extLst>
              <a:ext uri="{FF2B5EF4-FFF2-40B4-BE49-F238E27FC236}">
                <a16:creationId xmlns:a16="http://schemas.microsoft.com/office/drawing/2014/main" id="{42E8E228-033B-CDB1-1DCE-845134CFB732}"/>
              </a:ext>
            </a:extLst>
          </p:cNvPr>
          <p:cNvSpPr>
            <a:spLocks noGrp="1"/>
          </p:cNvSpPr>
          <p:nvPr>
            <p:ph idx="1"/>
          </p:nvPr>
        </p:nvSpPr>
        <p:spPr/>
        <p:txBody>
          <a:bodyPr>
            <a:normAutofit/>
          </a:bodyPr>
          <a:lstStyle/>
          <a:p>
            <a:r>
              <a:rPr lang="en-US" sz="2000" dirty="0"/>
              <a:t>Historical classification: </a:t>
            </a:r>
          </a:p>
          <a:p>
            <a:pPr lvl="1"/>
            <a:r>
              <a:rPr lang="en-US" sz="2000" dirty="0"/>
              <a:t>Organic – medical issues</a:t>
            </a:r>
          </a:p>
          <a:p>
            <a:pPr lvl="1"/>
            <a:r>
              <a:rPr lang="en-US" sz="2000" dirty="0"/>
              <a:t>Non-organic – psychosocial and environmental factors</a:t>
            </a:r>
          </a:p>
          <a:p>
            <a:r>
              <a:rPr lang="en-US" sz="2000" dirty="0"/>
              <a:t>Current understanding:</a:t>
            </a:r>
          </a:p>
          <a:p>
            <a:pPr lvl="1"/>
            <a:r>
              <a:rPr lang="en-US" sz="2000" dirty="0"/>
              <a:t>Multi-factorial continuum</a:t>
            </a:r>
          </a:p>
        </p:txBody>
      </p:sp>
    </p:spTree>
    <p:extLst>
      <p:ext uri="{BB962C8B-B14F-4D97-AF65-F5344CB8AC3E}">
        <p14:creationId xmlns:p14="http://schemas.microsoft.com/office/powerpoint/2010/main" val="1640245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86E4F-A26D-F06E-F992-536571716550}"/>
              </a:ext>
            </a:extLst>
          </p:cNvPr>
          <p:cNvSpPr>
            <a:spLocks noGrp="1"/>
          </p:cNvSpPr>
          <p:nvPr>
            <p:ph type="title"/>
          </p:nvPr>
        </p:nvSpPr>
        <p:spPr/>
        <p:txBody>
          <a:bodyPr/>
          <a:lstStyle/>
          <a:p>
            <a:r>
              <a:rPr lang="en-US" dirty="0"/>
              <a:t>Conflict of Interest</a:t>
            </a:r>
          </a:p>
        </p:txBody>
      </p:sp>
      <p:sp>
        <p:nvSpPr>
          <p:cNvPr id="3" name="Content Placeholder 2">
            <a:extLst>
              <a:ext uri="{FF2B5EF4-FFF2-40B4-BE49-F238E27FC236}">
                <a16:creationId xmlns:a16="http://schemas.microsoft.com/office/drawing/2014/main" id="{0F729408-21D1-5BAD-37B3-F575C1E5477D}"/>
              </a:ext>
            </a:extLst>
          </p:cNvPr>
          <p:cNvSpPr>
            <a:spLocks noGrp="1"/>
          </p:cNvSpPr>
          <p:nvPr>
            <p:ph idx="1"/>
          </p:nvPr>
        </p:nvSpPr>
        <p:spPr/>
        <p:txBody>
          <a:bodyPr>
            <a:normAutofit/>
          </a:bodyPr>
          <a:lstStyle/>
          <a:p>
            <a:r>
              <a:rPr lang="en-US" sz="2400" dirty="0"/>
              <a:t>I have no conflict of interest to declare</a:t>
            </a:r>
          </a:p>
        </p:txBody>
      </p:sp>
    </p:spTree>
    <p:extLst>
      <p:ext uri="{BB962C8B-B14F-4D97-AF65-F5344CB8AC3E}">
        <p14:creationId xmlns:p14="http://schemas.microsoft.com/office/powerpoint/2010/main" val="3627503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8F51-9394-6EDF-4DBC-E1EE5CEDDCBF}"/>
              </a:ext>
            </a:extLst>
          </p:cNvPr>
          <p:cNvSpPr>
            <a:spLocks noGrp="1"/>
          </p:cNvSpPr>
          <p:nvPr>
            <p:ph type="title"/>
          </p:nvPr>
        </p:nvSpPr>
        <p:spPr/>
        <p:txBody>
          <a:bodyPr/>
          <a:lstStyle/>
          <a:p>
            <a:r>
              <a:rPr lang="en-US" dirty="0"/>
              <a:t>Differential diagnosis</a:t>
            </a:r>
          </a:p>
        </p:txBody>
      </p:sp>
      <p:sp>
        <p:nvSpPr>
          <p:cNvPr id="3" name="Content Placeholder 2">
            <a:extLst>
              <a:ext uri="{FF2B5EF4-FFF2-40B4-BE49-F238E27FC236}">
                <a16:creationId xmlns:a16="http://schemas.microsoft.com/office/drawing/2014/main" id="{09E6681F-7E9E-9979-C339-D0FCAB439758}"/>
              </a:ext>
            </a:extLst>
          </p:cNvPr>
          <p:cNvSpPr>
            <a:spLocks noGrp="1"/>
          </p:cNvSpPr>
          <p:nvPr>
            <p:ph idx="1"/>
          </p:nvPr>
        </p:nvSpPr>
        <p:spPr/>
        <p:txBody>
          <a:bodyPr>
            <a:normAutofit/>
          </a:bodyPr>
          <a:lstStyle/>
          <a:p>
            <a:pPr marL="342900" indent="-342900">
              <a:buFont typeface="+mj-lt"/>
              <a:buAutoNum type="arabicPeriod"/>
            </a:pPr>
            <a:r>
              <a:rPr lang="en-US" sz="2000" dirty="0"/>
              <a:t>Inadequate caloric intake</a:t>
            </a:r>
          </a:p>
          <a:p>
            <a:pPr marL="342900" indent="-342900">
              <a:buFont typeface="+mj-lt"/>
              <a:buAutoNum type="arabicPeriod"/>
            </a:pPr>
            <a:r>
              <a:rPr lang="en-US" sz="2000" dirty="0"/>
              <a:t>Inadequate nutrient absorption</a:t>
            </a:r>
          </a:p>
          <a:p>
            <a:pPr marL="342900" indent="-342900">
              <a:buFont typeface="+mj-lt"/>
              <a:buAutoNum type="arabicPeriod"/>
            </a:pPr>
            <a:r>
              <a:rPr lang="en-US" sz="2000" dirty="0"/>
              <a:t>Excess metabolic demand</a:t>
            </a:r>
          </a:p>
          <a:p>
            <a:pPr marL="342900" indent="-342900">
              <a:buFont typeface="+mj-lt"/>
              <a:buAutoNum type="arabicPeriod"/>
            </a:pPr>
            <a:r>
              <a:rPr lang="en-US" sz="2000" dirty="0"/>
              <a:t>Defective utilization of nutrients</a:t>
            </a:r>
          </a:p>
        </p:txBody>
      </p:sp>
    </p:spTree>
    <p:extLst>
      <p:ext uri="{BB962C8B-B14F-4D97-AF65-F5344CB8AC3E}">
        <p14:creationId xmlns:p14="http://schemas.microsoft.com/office/powerpoint/2010/main" val="121730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38CD7-8E1A-BE3B-B2AD-115BE20E741A}"/>
              </a:ext>
            </a:extLst>
          </p:cNvPr>
          <p:cNvSpPr>
            <a:spLocks noGrp="1"/>
          </p:cNvSpPr>
          <p:nvPr>
            <p:ph type="title"/>
          </p:nvPr>
        </p:nvSpPr>
        <p:spPr/>
        <p:txBody>
          <a:bodyPr/>
          <a:lstStyle/>
          <a:p>
            <a:r>
              <a:rPr lang="en-US" dirty="0"/>
              <a:t>1. Inadequate Intake</a:t>
            </a:r>
          </a:p>
        </p:txBody>
      </p:sp>
      <p:sp>
        <p:nvSpPr>
          <p:cNvPr id="3" name="Content Placeholder 2">
            <a:extLst>
              <a:ext uri="{FF2B5EF4-FFF2-40B4-BE49-F238E27FC236}">
                <a16:creationId xmlns:a16="http://schemas.microsoft.com/office/drawing/2014/main" id="{BB0C994D-56F3-5B57-9D3E-00F93BA26943}"/>
              </a:ext>
            </a:extLst>
          </p:cNvPr>
          <p:cNvSpPr>
            <a:spLocks noGrp="1"/>
          </p:cNvSpPr>
          <p:nvPr>
            <p:ph sz="half" idx="1"/>
          </p:nvPr>
        </p:nvSpPr>
        <p:spPr>
          <a:xfrm>
            <a:off x="1581912" y="2376785"/>
            <a:ext cx="4271771" cy="3101982"/>
          </a:xfrm>
        </p:spPr>
        <p:txBody>
          <a:bodyPr>
            <a:noAutofit/>
          </a:bodyPr>
          <a:lstStyle/>
          <a:p>
            <a:r>
              <a:rPr lang="en-US" sz="2000" dirty="0"/>
              <a:t>Not enough food offered</a:t>
            </a:r>
          </a:p>
          <a:p>
            <a:pPr lvl="1"/>
            <a:r>
              <a:rPr lang="en-US" sz="2000" dirty="0"/>
              <a:t>Food insecurity</a:t>
            </a:r>
          </a:p>
          <a:p>
            <a:pPr lvl="1"/>
            <a:r>
              <a:rPr lang="en-US" sz="2000" dirty="0"/>
              <a:t>Difficult caregiver/child relationship</a:t>
            </a:r>
          </a:p>
          <a:p>
            <a:pPr lvl="1"/>
            <a:r>
              <a:rPr lang="en-US" sz="2000" dirty="0"/>
              <a:t>Inappropriate feeding technique</a:t>
            </a:r>
          </a:p>
          <a:p>
            <a:pPr lvl="1"/>
            <a:r>
              <a:rPr lang="en-US" sz="2000" dirty="0"/>
              <a:t>Neglect</a:t>
            </a:r>
          </a:p>
          <a:p>
            <a:pPr lvl="1"/>
            <a:r>
              <a:rPr lang="en-US" sz="2000" dirty="0"/>
              <a:t>Poor dietary intake (excessive fruit juice, restricted diet, inappropriate foods or serving sizes for age)</a:t>
            </a:r>
          </a:p>
        </p:txBody>
      </p:sp>
      <p:sp>
        <p:nvSpPr>
          <p:cNvPr id="4" name="Content Placeholder 3">
            <a:extLst>
              <a:ext uri="{FF2B5EF4-FFF2-40B4-BE49-F238E27FC236}">
                <a16:creationId xmlns:a16="http://schemas.microsoft.com/office/drawing/2014/main" id="{C8708D34-E71A-27F6-C932-CECA6AAFB3C0}"/>
              </a:ext>
            </a:extLst>
          </p:cNvPr>
          <p:cNvSpPr>
            <a:spLocks noGrp="1"/>
          </p:cNvSpPr>
          <p:nvPr>
            <p:ph sz="half" idx="2"/>
          </p:nvPr>
        </p:nvSpPr>
        <p:spPr>
          <a:xfrm>
            <a:off x="6338315" y="2327799"/>
            <a:ext cx="4270247" cy="3101982"/>
          </a:xfrm>
        </p:spPr>
        <p:txBody>
          <a:bodyPr>
            <a:noAutofit/>
          </a:bodyPr>
          <a:lstStyle/>
          <a:p>
            <a:r>
              <a:rPr lang="en-US" sz="2000" dirty="0"/>
              <a:t>Child not taking enough food</a:t>
            </a:r>
          </a:p>
          <a:p>
            <a:pPr lvl="1"/>
            <a:r>
              <a:rPr lang="en-US" sz="2000" dirty="0"/>
              <a:t>Low appetite: cerebral palsy, genetic syndromes, chronic constipation</a:t>
            </a:r>
          </a:p>
          <a:p>
            <a:pPr lvl="1"/>
            <a:r>
              <a:rPr lang="en-US" sz="2000" dirty="0" err="1"/>
              <a:t>Behavioural</a:t>
            </a:r>
            <a:r>
              <a:rPr lang="en-US" sz="2000" dirty="0"/>
              <a:t> problems affecting intake (e.g. Autism)</a:t>
            </a:r>
          </a:p>
          <a:p>
            <a:pPr lvl="1"/>
            <a:r>
              <a:rPr lang="en-US" sz="2000" dirty="0"/>
              <a:t>Anatomical/mechanical problems: cleft palate, dental caries, adenoidal hypertrophy</a:t>
            </a:r>
          </a:p>
          <a:p>
            <a:r>
              <a:rPr lang="en-US" sz="2000" dirty="0"/>
              <a:t>Emesis</a:t>
            </a:r>
          </a:p>
          <a:p>
            <a:pPr lvl="1"/>
            <a:r>
              <a:rPr lang="en-US" sz="2000" dirty="0"/>
              <a:t>Increased ICP, adrenal insufficiency, medications</a:t>
            </a:r>
          </a:p>
        </p:txBody>
      </p:sp>
    </p:spTree>
    <p:extLst>
      <p:ext uri="{BB962C8B-B14F-4D97-AF65-F5344CB8AC3E}">
        <p14:creationId xmlns:p14="http://schemas.microsoft.com/office/powerpoint/2010/main" val="3080449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F66AC-FB70-6A28-597A-9503AD49F0A6}"/>
              </a:ext>
            </a:extLst>
          </p:cNvPr>
          <p:cNvSpPr>
            <a:spLocks noGrp="1"/>
          </p:cNvSpPr>
          <p:nvPr>
            <p:ph type="title"/>
          </p:nvPr>
        </p:nvSpPr>
        <p:spPr/>
        <p:txBody>
          <a:bodyPr/>
          <a:lstStyle/>
          <a:p>
            <a:r>
              <a:rPr lang="en-US" dirty="0"/>
              <a:t>2. Inadequate Nutrient Absorption</a:t>
            </a:r>
          </a:p>
        </p:txBody>
      </p:sp>
      <p:sp>
        <p:nvSpPr>
          <p:cNvPr id="3" name="Content Placeholder 2">
            <a:extLst>
              <a:ext uri="{FF2B5EF4-FFF2-40B4-BE49-F238E27FC236}">
                <a16:creationId xmlns:a16="http://schemas.microsoft.com/office/drawing/2014/main" id="{4E54C5A6-24CF-0CEF-C79F-2C4BD04D9757}"/>
              </a:ext>
            </a:extLst>
          </p:cNvPr>
          <p:cNvSpPr>
            <a:spLocks noGrp="1"/>
          </p:cNvSpPr>
          <p:nvPr>
            <p:ph sz="half" idx="1"/>
          </p:nvPr>
        </p:nvSpPr>
        <p:spPr>
          <a:xfrm>
            <a:off x="1581912" y="2393113"/>
            <a:ext cx="4271771" cy="3101982"/>
          </a:xfrm>
        </p:spPr>
        <p:txBody>
          <a:bodyPr>
            <a:noAutofit/>
          </a:bodyPr>
          <a:lstStyle/>
          <a:p>
            <a:r>
              <a:rPr lang="en-US" sz="2000" dirty="0"/>
              <a:t>Malabsorption</a:t>
            </a:r>
          </a:p>
          <a:p>
            <a:pPr lvl="1"/>
            <a:r>
              <a:rPr lang="en-US" sz="2000" dirty="0"/>
              <a:t>Pancreatic disease: </a:t>
            </a:r>
            <a:r>
              <a:rPr lang="en-US" sz="1800" dirty="0"/>
              <a:t>cystic fibrosis, </a:t>
            </a:r>
            <a:r>
              <a:rPr lang="en-US" sz="1800" dirty="0" err="1"/>
              <a:t>Shwachman</a:t>
            </a:r>
            <a:r>
              <a:rPr lang="en-US" sz="1800" dirty="0"/>
              <a:t>-Diamond syndrome</a:t>
            </a:r>
          </a:p>
          <a:p>
            <a:pPr lvl="1"/>
            <a:r>
              <a:rPr lang="en-US" sz="2000" dirty="0"/>
              <a:t>Cholestatic liver disease: </a:t>
            </a:r>
            <a:r>
              <a:rPr lang="en-US" sz="1800" dirty="0"/>
              <a:t>biliary atresia, cirrhosis</a:t>
            </a:r>
          </a:p>
          <a:p>
            <a:pPr lvl="1"/>
            <a:r>
              <a:rPr lang="en-US" sz="2000" dirty="0"/>
              <a:t>Intestinal disease: </a:t>
            </a:r>
            <a:r>
              <a:rPr lang="en-US" sz="1800" dirty="0"/>
              <a:t>celiac, IBD, NEC, short bowel syndrome, GI obstruction (pyloric stenosis, malrotation, intussusception)</a:t>
            </a:r>
          </a:p>
          <a:p>
            <a:pPr lvl="1"/>
            <a:r>
              <a:rPr lang="en-US" sz="2000" dirty="0"/>
              <a:t>Food sensitivity or intolerance: </a:t>
            </a:r>
            <a:r>
              <a:rPr lang="en-US" sz="1800" dirty="0"/>
              <a:t>CMPI, lactose intolerance, gluten</a:t>
            </a:r>
          </a:p>
        </p:txBody>
      </p:sp>
      <p:sp>
        <p:nvSpPr>
          <p:cNvPr id="4" name="Content Placeholder 3">
            <a:extLst>
              <a:ext uri="{FF2B5EF4-FFF2-40B4-BE49-F238E27FC236}">
                <a16:creationId xmlns:a16="http://schemas.microsoft.com/office/drawing/2014/main" id="{8A44248B-2380-F33E-EAA5-FA2F14346481}"/>
              </a:ext>
            </a:extLst>
          </p:cNvPr>
          <p:cNvSpPr>
            <a:spLocks noGrp="1"/>
          </p:cNvSpPr>
          <p:nvPr>
            <p:ph sz="half" idx="2"/>
          </p:nvPr>
        </p:nvSpPr>
        <p:spPr>
          <a:xfrm>
            <a:off x="6338314" y="2425771"/>
            <a:ext cx="4699799" cy="3101982"/>
          </a:xfrm>
        </p:spPr>
        <p:txBody>
          <a:bodyPr>
            <a:normAutofit/>
          </a:bodyPr>
          <a:lstStyle/>
          <a:p>
            <a:r>
              <a:rPr lang="en-US" sz="2000" dirty="0"/>
              <a:t>Increased losses</a:t>
            </a:r>
          </a:p>
          <a:p>
            <a:pPr lvl="1"/>
            <a:r>
              <a:rPr lang="en-US" sz="2000" dirty="0"/>
              <a:t>Infectious diarrhea</a:t>
            </a:r>
          </a:p>
          <a:p>
            <a:pPr lvl="1"/>
            <a:r>
              <a:rPr lang="en-US" sz="2000" dirty="0"/>
              <a:t>Chronic renal failure (Ca, P, vitamin D)</a:t>
            </a:r>
          </a:p>
        </p:txBody>
      </p:sp>
    </p:spTree>
    <p:extLst>
      <p:ext uri="{BB962C8B-B14F-4D97-AF65-F5344CB8AC3E}">
        <p14:creationId xmlns:p14="http://schemas.microsoft.com/office/powerpoint/2010/main" val="3009980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91EC-6DA1-7EB6-7B05-70B960AE21B5}"/>
              </a:ext>
            </a:extLst>
          </p:cNvPr>
          <p:cNvSpPr>
            <a:spLocks noGrp="1"/>
          </p:cNvSpPr>
          <p:nvPr>
            <p:ph type="title"/>
          </p:nvPr>
        </p:nvSpPr>
        <p:spPr/>
        <p:txBody>
          <a:bodyPr/>
          <a:lstStyle/>
          <a:p>
            <a:r>
              <a:rPr lang="en-US" dirty="0"/>
              <a:t>3. Excessive Metabolic Demand</a:t>
            </a:r>
          </a:p>
        </p:txBody>
      </p:sp>
      <p:sp>
        <p:nvSpPr>
          <p:cNvPr id="5" name="Content Placeholder 4">
            <a:extLst>
              <a:ext uri="{FF2B5EF4-FFF2-40B4-BE49-F238E27FC236}">
                <a16:creationId xmlns:a16="http://schemas.microsoft.com/office/drawing/2014/main" id="{9FF0CD83-7698-236F-7DC4-6FC2BCFA99FB}"/>
              </a:ext>
            </a:extLst>
          </p:cNvPr>
          <p:cNvSpPr>
            <a:spLocks noGrp="1"/>
          </p:cNvSpPr>
          <p:nvPr>
            <p:ph idx="1"/>
          </p:nvPr>
        </p:nvSpPr>
        <p:spPr/>
        <p:txBody>
          <a:bodyPr>
            <a:normAutofit lnSpcReduction="10000"/>
          </a:bodyPr>
          <a:lstStyle/>
          <a:p>
            <a:r>
              <a:rPr lang="en-US" sz="2000" dirty="0"/>
              <a:t>Malignancy</a:t>
            </a:r>
          </a:p>
          <a:p>
            <a:r>
              <a:rPr lang="en-US" sz="2000" dirty="0"/>
              <a:t>Chronic systemic infections (e.g. TB, TORCH)</a:t>
            </a:r>
          </a:p>
          <a:p>
            <a:r>
              <a:rPr lang="en-US" sz="2000" dirty="0"/>
              <a:t>Chronic diseases:</a:t>
            </a:r>
          </a:p>
          <a:p>
            <a:pPr lvl="1"/>
            <a:r>
              <a:rPr lang="en-US" dirty="0"/>
              <a:t>Cardiac (e.g. heart failure)</a:t>
            </a:r>
          </a:p>
          <a:p>
            <a:pPr lvl="1"/>
            <a:r>
              <a:rPr lang="en-US" dirty="0"/>
              <a:t>Renal (e.g. chronic renal failure, renal tubular acidosis)</a:t>
            </a:r>
          </a:p>
          <a:p>
            <a:pPr lvl="1"/>
            <a:r>
              <a:rPr lang="en-US" dirty="0"/>
              <a:t>Respiratory (e.g. cystic fibrosis, bronchopulmonary dysplasia, interstitial lung disease)</a:t>
            </a:r>
          </a:p>
          <a:p>
            <a:pPr lvl="1"/>
            <a:r>
              <a:rPr lang="en-US" dirty="0"/>
              <a:t>Endocrine (e.g. hypo/hyperthyroidism, growth hormone deficiency)</a:t>
            </a:r>
          </a:p>
          <a:p>
            <a:pPr lvl="1"/>
            <a:r>
              <a:rPr lang="en-US" dirty="0"/>
              <a:t>Autoimmune (e.g. juvenile idiopathic arthritis)</a:t>
            </a:r>
          </a:p>
        </p:txBody>
      </p:sp>
    </p:spTree>
    <p:extLst>
      <p:ext uri="{BB962C8B-B14F-4D97-AF65-F5344CB8AC3E}">
        <p14:creationId xmlns:p14="http://schemas.microsoft.com/office/powerpoint/2010/main" val="824493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A6CCC-5667-6FA8-CC67-FC8303C0E86D}"/>
              </a:ext>
            </a:extLst>
          </p:cNvPr>
          <p:cNvSpPr>
            <a:spLocks noGrp="1"/>
          </p:cNvSpPr>
          <p:nvPr>
            <p:ph type="title"/>
          </p:nvPr>
        </p:nvSpPr>
        <p:spPr/>
        <p:txBody>
          <a:bodyPr/>
          <a:lstStyle/>
          <a:p>
            <a:r>
              <a:rPr lang="en-US" dirty="0"/>
              <a:t>4. Defective utilization of nutrients</a:t>
            </a:r>
          </a:p>
        </p:txBody>
      </p:sp>
      <p:sp>
        <p:nvSpPr>
          <p:cNvPr id="3" name="Content Placeholder 2">
            <a:extLst>
              <a:ext uri="{FF2B5EF4-FFF2-40B4-BE49-F238E27FC236}">
                <a16:creationId xmlns:a16="http://schemas.microsoft.com/office/drawing/2014/main" id="{E5872CEF-33D8-5338-49C4-6902C7B35196}"/>
              </a:ext>
            </a:extLst>
          </p:cNvPr>
          <p:cNvSpPr>
            <a:spLocks noGrp="1"/>
          </p:cNvSpPr>
          <p:nvPr>
            <p:ph idx="1"/>
          </p:nvPr>
        </p:nvSpPr>
        <p:spPr/>
        <p:txBody>
          <a:bodyPr/>
          <a:lstStyle/>
          <a:p>
            <a:r>
              <a:rPr lang="en-US" sz="2000" dirty="0"/>
              <a:t>Inborn errors of metabolism </a:t>
            </a:r>
            <a:r>
              <a:rPr lang="en-US" dirty="0"/>
              <a:t>(e.g. galactosemia, methylmalonic acidemia)</a:t>
            </a:r>
          </a:p>
          <a:p>
            <a:r>
              <a:rPr lang="en-US" sz="2000" dirty="0"/>
              <a:t>Storage disease </a:t>
            </a:r>
            <a:r>
              <a:rPr lang="en-US" dirty="0"/>
              <a:t>(e.g. glycogen storage disease)</a:t>
            </a:r>
          </a:p>
        </p:txBody>
      </p:sp>
    </p:spTree>
    <p:extLst>
      <p:ext uri="{BB962C8B-B14F-4D97-AF65-F5344CB8AC3E}">
        <p14:creationId xmlns:p14="http://schemas.microsoft.com/office/powerpoint/2010/main" val="1833509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E0575-8FC2-5924-DC7D-4CE55347F78A}"/>
              </a:ext>
            </a:extLst>
          </p:cNvPr>
          <p:cNvSpPr>
            <a:spLocks noGrp="1"/>
          </p:cNvSpPr>
          <p:nvPr>
            <p:ph type="title"/>
          </p:nvPr>
        </p:nvSpPr>
        <p:spPr/>
        <p:txBody>
          <a:bodyPr/>
          <a:lstStyle/>
          <a:p>
            <a:r>
              <a:rPr lang="en-US" dirty="0"/>
              <a:t>General Growth Patterns</a:t>
            </a:r>
          </a:p>
        </p:txBody>
      </p:sp>
      <p:graphicFrame>
        <p:nvGraphicFramePr>
          <p:cNvPr id="4" name="Table 4">
            <a:extLst>
              <a:ext uri="{FF2B5EF4-FFF2-40B4-BE49-F238E27FC236}">
                <a16:creationId xmlns:a16="http://schemas.microsoft.com/office/drawing/2014/main" id="{0878828C-7C00-EE04-891D-E1B35DD59F74}"/>
              </a:ext>
            </a:extLst>
          </p:cNvPr>
          <p:cNvGraphicFramePr>
            <a:graphicFrameLocks noGrp="1"/>
          </p:cNvGraphicFramePr>
          <p:nvPr>
            <p:ph idx="1"/>
            <p:extLst>
              <p:ext uri="{D42A27DB-BD31-4B8C-83A1-F6EECF244321}">
                <p14:modId xmlns:p14="http://schemas.microsoft.com/office/powerpoint/2010/main" val="1896984070"/>
              </p:ext>
            </p:extLst>
          </p:nvPr>
        </p:nvGraphicFramePr>
        <p:xfrm>
          <a:off x="1955510" y="2510028"/>
          <a:ext cx="8900860" cy="3383280"/>
        </p:xfrm>
        <a:graphic>
          <a:graphicData uri="http://schemas.openxmlformats.org/drawingml/2006/table">
            <a:tbl>
              <a:tblPr firstRow="1" bandRow="1">
                <a:tableStyleId>{21E4AEA4-8DFA-4A89-87EB-49C32662AFE0}</a:tableStyleId>
              </a:tblPr>
              <a:tblGrid>
                <a:gridCol w="1517904">
                  <a:extLst>
                    <a:ext uri="{9D8B030D-6E8A-4147-A177-3AD203B41FA5}">
                      <a16:colId xmlns:a16="http://schemas.microsoft.com/office/drawing/2014/main" val="1494022727"/>
                    </a:ext>
                  </a:extLst>
                </a:gridCol>
                <a:gridCol w="1609344">
                  <a:extLst>
                    <a:ext uri="{9D8B030D-6E8A-4147-A177-3AD203B41FA5}">
                      <a16:colId xmlns:a16="http://schemas.microsoft.com/office/drawing/2014/main" val="1806547301"/>
                    </a:ext>
                  </a:extLst>
                </a:gridCol>
                <a:gridCol w="1901952">
                  <a:extLst>
                    <a:ext uri="{9D8B030D-6E8A-4147-A177-3AD203B41FA5}">
                      <a16:colId xmlns:a16="http://schemas.microsoft.com/office/drawing/2014/main" val="4091623864"/>
                    </a:ext>
                  </a:extLst>
                </a:gridCol>
                <a:gridCol w="3871660">
                  <a:extLst>
                    <a:ext uri="{9D8B030D-6E8A-4147-A177-3AD203B41FA5}">
                      <a16:colId xmlns:a16="http://schemas.microsoft.com/office/drawing/2014/main" val="4267237030"/>
                    </a:ext>
                  </a:extLst>
                </a:gridCol>
              </a:tblGrid>
              <a:tr h="493903">
                <a:tc>
                  <a:txBody>
                    <a:bodyPr/>
                    <a:lstStyle/>
                    <a:p>
                      <a:r>
                        <a:rPr lang="en-US" dirty="0"/>
                        <a:t>Weight</a:t>
                      </a:r>
                    </a:p>
                  </a:txBody>
                  <a:tcPr/>
                </a:tc>
                <a:tc>
                  <a:txBody>
                    <a:bodyPr/>
                    <a:lstStyle/>
                    <a:p>
                      <a:r>
                        <a:rPr lang="en-US" dirty="0"/>
                        <a:t>Height</a:t>
                      </a:r>
                    </a:p>
                  </a:txBody>
                  <a:tcPr/>
                </a:tc>
                <a:tc>
                  <a:txBody>
                    <a:bodyPr/>
                    <a:lstStyle/>
                    <a:p>
                      <a:r>
                        <a:rPr lang="en-US" dirty="0"/>
                        <a:t>Head Circumference</a:t>
                      </a:r>
                    </a:p>
                  </a:txBody>
                  <a:tcPr/>
                </a:tc>
                <a:tc>
                  <a:txBody>
                    <a:bodyPr/>
                    <a:lstStyle/>
                    <a:p>
                      <a:r>
                        <a:rPr lang="en-US" dirty="0"/>
                        <a:t>Conditions</a:t>
                      </a:r>
                    </a:p>
                  </a:txBody>
                  <a:tcPr/>
                </a:tc>
                <a:extLst>
                  <a:ext uri="{0D108BD9-81ED-4DB2-BD59-A6C34878D82A}">
                    <a16:rowId xmlns:a16="http://schemas.microsoft.com/office/drawing/2014/main" val="339409707"/>
                  </a:ext>
                </a:extLst>
              </a:tr>
              <a:tr h="370840">
                <a:tc>
                  <a:txBody>
                    <a:bodyPr/>
                    <a:lstStyle/>
                    <a:p>
                      <a:pPr algn="ctr"/>
                      <a:endParaRPr lang="en-US" b="1" dirty="0"/>
                    </a:p>
                    <a:p>
                      <a:pPr algn="ctr"/>
                      <a:endParaRPr lang="en-US" b="1" dirty="0"/>
                    </a:p>
                  </a:txBody>
                  <a:tcPr/>
                </a:tc>
                <a:tc>
                  <a:txBody>
                    <a:bodyPr/>
                    <a:lstStyle/>
                    <a:p>
                      <a:pPr algn="ctr"/>
                      <a:r>
                        <a:rPr lang="en-US" dirty="0"/>
                        <a:t>N</a:t>
                      </a:r>
                    </a:p>
                  </a:txBody>
                  <a:tcPr/>
                </a:tc>
                <a:tc>
                  <a:txBody>
                    <a:bodyPr/>
                    <a:lstStyle/>
                    <a:p>
                      <a:pPr algn="ctr"/>
                      <a:r>
                        <a:rPr lang="en-US" dirty="0"/>
                        <a:t>N</a:t>
                      </a:r>
                    </a:p>
                  </a:txBody>
                  <a:tcPr/>
                </a:tc>
                <a:tc>
                  <a:txBody>
                    <a:bodyPr/>
                    <a:lstStyle/>
                    <a:p>
                      <a:r>
                        <a:rPr lang="en-US" dirty="0"/>
                        <a:t>Inadequate intake</a:t>
                      </a:r>
                    </a:p>
                    <a:p>
                      <a:r>
                        <a:rPr lang="en-US" dirty="0"/>
                        <a:t>Inadequate absorption</a:t>
                      </a:r>
                    </a:p>
                    <a:p>
                      <a:r>
                        <a:rPr lang="en-US" dirty="0"/>
                        <a:t>Increased demand</a:t>
                      </a:r>
                    </a:p>
                    <a:p>
                      <a:r>
                        <a:rPr lang="en-US" dirty="0"/>
                        <a:t>Impaired utilization</a:t>
                      </a:r>
                    </a:p>
                  </a:txBody>
                  <a:tcPr/>
                </a:tc>
                <a:extLst>
                  <a:ext uri="{0D108BD9-81ED-4DB2-BD59-A6C34878D82A}">
                    <a16:rowId xmlns:a16="http://schemas.microsoft.com/office/drawing/2014/main" val="303601355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algn="ctr"/>
                      <a:endParaRPr lang="en-US" dirty="0"/>
                    </a:p>
                  </a:txBody>
                  <a:tcPr/>
                </a:tc>
                <a:tc>
                  <a:txBody>
                    <a:bodyPr/>
                    <a:lstStyle/>
                    <a:p>
                      <a:pPr algn="ctr"/>
                      <a:r>
                        <a:rPr lang="en-US" dirty="0"/>
                        <a:t>N</a:t>
                      </a:r>
                    </a:p>
                  </a:txBody>
                  <a:tcPr/>
                </a:tc>
                <a:tc>
                  <a:txBody>
                    <a:bodyPr/>
                    <a:lstStyle/>
                    <a:p>
                      <a:r>
                        <a:rPr lang="en-US" dirty="0"/>
                        <a:t>Constitutional growth delay</a:t>
                      </a:r>
                    </a:p>
                    <a:p>
                      <a:r>
                        <a:rPr lang="en-US" dirty="0"/>
                        <a:t>Endocrinopathy</a:t>
                      </a:r>
                    </a:p>
                  </a:txBody>
                  <a:tcPr/>
                </a:tc>
                <a:extLst>
                  <a:ext uri="{0D108BD9-81ED-4DB2-BD59-A6C34878D82A}">
                    <a16:rowId xmlns:a16="http://schemas.microsoft.com/office/drawing/2014/main" val="815109439"/>
                  </a:ext>
                </a:extLst>
              </a:tr>
              <a:tr h="370840">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r>
                        <a:rPr lang="en-US" dirty="0"/>
                        <a:t>Genetic conditions</a:t>
                      </a:r>
                    </a:p>
                    <a:p>
                      <a:r>
                        <a:rPr lang="en-US" dirty="0"/>
                        <a:t>Metabolic conditions</a:t>
                      </a:r>
                    </a:p>
                    <a:p>
                      <a:r>
                        <a:rPr lang="en-US" dirty="0"/>
                        <a:t>Congenital/perinatal insult</a:t>
                      </a:r>
                    </a:p>
                  </a:txBody>
                  <a:tcPr/>
                </a:tc>
                <a:extLst>
                  <a:ext uri="{0D108BD9-81ED-4DB2-BD59-A6C34878D82A}">
                    <a16:rowId xmlns:a16="http://schemas.microsoft.com/office/drawing/2014/main" val="1432714172"/>
                  </a:ext>
                </a:extLst>
              </a:tr>
            </a:tbl>
          </a:graphicData>
        </a:graphic>
      </p:graphicFrame>
      <p:sp>
        <p:nvSpPr>
          <p:cNvPr id="5" name="Down Arrow 4">
            <a:extLst>
              <a:ext uri="{FF2B5EF4-FFF2-40B4-BE49-F238E27FC236}">
                <a16:creationId xmlns:a16="http://schemas.microsoft.com/office/drawing/2014/main" id="{40AB48C0-8854-8518-8237-C9D5261466F6}"/>
              </a:ext>
            </a:extLst>
          </p:cNvPr>
          <p:cNvSpPr/>
          <p:nvPr/>
        </p:nvSpPr>
        <p:spPr>
          <a:xfrm>
            <a:off x="2501538" y="3429000"/>
            <a:ext cx="292608" cy="393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D9DF4A45-42D1-9113-3568-474431B48AE3}"/>
              </a:ext>
            </a:extLst>
          </p:cNvPr>
          <p:cNvSpPr/>
          <p:nvPr/>
        </p:nvSpPr>
        <p:spPr>
          <a:xfrm>
            <a:off x="2501538" y="4490900"/>
            <a:ext cx="292608" cy="393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0812EBC9-D022-D890-446F-5B278004C150}"/>
              </a:ext>
            </a:extLst>
          </p:cNvPr>
          <p:cNvSpPr/>
          <p:nvPr/>
        </p:nvSpPr>
        <p:spPr>
          <a:xfrm>
            <a:off x="4169882" y="4490899"/>
            <a:ext cx="292608" cy="393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9BDAA48A-94F9-ADF3-0512-DE6D3F21E26C}"/>
              </a:ext>
            </a:extLst>
          </p:cNvPr>
          <p:cNvSpPr/>
          <p:nvPr/>
        </p:nvSpPr>
        <p:spPr>
          <a:xfrm>
            <a:off x="2503714" y="5222313"/>
            <a:ext cx="292608" cy="393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60F9012D-B9B2-9C17-DA8D-BB7A9F3336BA}"/>
              </a:ext>
            </a:extLst>
          </p:cNvPr>
          <p:cNvSpPr/>
          <p:nvPr/>
        </p:nvSpPr>
        <p:spPr>
          <a:xfrm>
            <a:off x="4169882" y="5271298"/>
            <a:ext cx="292608" cy="393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BF49A0A0-24B8-7CA1-5FF2-F0B44815AE9D}"/>
              </a:ext>
            </a:extLst>
          </p:cNvPr>
          <p:cNvSpPr/>
          <p:nvPr/>
        </p:nvSpPr>
        <p:spPr>
          <a:xfrm>
            <a:off x="5949696" y="5222313"/>
            <a:ext cx="292608" cy="393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5302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EA63-9D54-B452-F116-21B123066C9A}"/>
              </a:ext>
            </a:extLst>
          </p:cNvPr>
          <p:cNvSpPr>
            <a:spLocks noGrp="1"/>
          </p:cNvSpPr>
          <p:nvPr>
            <p:ph type="title"/>
          </p:nvPr>
        </p:nvSpPr>
        <p:spPr>
          <a:xfrm>
            <a:off x="1225295" y="982980"/>
            <a:ext cx="3840481" cy="1188720"/>
          </a:xfrm>
        </p:spPr>
        <p:txBody>
          <a:bodyPr>
            <a:normAutofit fontScale="90000"/>
          </a:bodyPr>
          <a:lstStyle/>
          <a:p>
            <a:r>
              <a:rPr lang="en-US" dirty="0"/>
              <a:t>Which Growth pattern is represented?</a:t>
            </a:r>
          </a:p>
        </p:txBody>
      </p:sp>
      <p:sp>
        <p:nvSpPr>
          <p:cNvPr id="4" name="Content Placeholder 3">
            <a:extLst>
              <a:ext uri="{FF2B5EF4-FFF2-40B4-BE49-F238E27FC236}">
                <a16:creationId xmlns:a16="http://schemas.microsoft.com/office/drawing/2014/main" id="{A3588E70-21D4-3E8E-0BC7-084F8191E390}"/>
              </a:ext>
            </a:extLst>
          </p:cNvPr>
          <p:cNvSpPr>
            <a:spLocks noGrp="1"/>
          </p:cNvSpPr>
          <p:nvPr>
            <p:ph sz="half" idx="1"/>
          </p:nvPr>
        </p:nvSpPr>
        <p:spPr>
          <a:xfrm>
            <a:off x="1225295" y="2638044"/>
            <a:ext cx="3840482" cy="3799332"/>
          </a:xfrm>
        </p:spPr>
        <p:txBody>
          <a:bodyPr>
            <a:normAutofit/>
          </a:bodyPr>
          <a:lstStyle/>
          <a:p>
            <a:pPr marL="342900" indent="-342900">
              <a:buFont typeface="+mj-lt"/>
              <a:buAutoNum type="alphaUcPeriod"/>
            </a:pPr>
            <a:r>
              <a:rPr lang="en-US" sz="2000" dirty="0"/>
              <a:t>Constitutional growth delay</a:t>
            </a:r>
          </a:p>
          <a:p>
            <a:pPr marL="342900" indent="-342900">
              <a:buFont typeface="+mj-lt"/>
              <a:buAutoNum type="alphaUcPeriod"/>
            </a:pPr>
            <a:r>
              <a:rPr lang="en-US" sz="2000" dirty="0"/>
              <a:t>Genetic condition</a:t>
            </a:r>
          </a:p>
          <a:p>
            <a:pPr marL="342900" indent="-342900">
              <a:buFont typeface="+mj-lt"/>
              <a:buAutoNum type="alphaUcPeriod"/>
            </a:pPr>
            <a:r>
              <a:rPr lang="en-US" sz="2000" dirty="0"/>
              <a:t>Endocrine abnormality (e.g. growth hormone deficiency)</a:t>
            </a:r>
          </a:p>
          <a:p>
            <a:pPr marL="342900" indent="-342900">
              <a:buFont typeface="+mj-lt"/>
              <a:buAutoNum type="alphaUcPeriod"/>
            </a:pPr>
            <a:r>
              <a:rPr lang="en-US" sz="2000" dirty="0"/>
              <a:t>Malnutrition</a:t>
            </a:r>
          </a:p>
        </p:txBody>
      </p:sp>
      <p:pic>
        <p:nvPicPr>
          <p:cNvPr id="6" name="Content Placeholder 4" descr="984494-985007-450.jpg">
            <a:extLst>
              <a:ext uri="{FF2B5EF4-FFF2-40B4-BE49-F238E27FC236}">
                <a16:creationId xmlns:a16="http://schemas.microsoft.com/office/drawing/2014/main" id="{4D6C128C-C474-2A0F-BBAA-C6E321EC035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12411" b="12411"/>
          <a:stretch>
            <a:fillRect/>
          </a:stretch>
        </p:blipFill>
        <p:spPr>
          <a:xfrm>
            <a:off x="5206143" y="194310"/>
            <a:ext cx="5196347" cy="5877306"/>
          </a:xfrm>
        </p:spPr>
      </p:pic>
      <p:pic>
        <p:nvPicPr>
          <p:cNvPr id="7" name="Picture 6">
            <a:extLst>
              <a:ext uri="{FF2B5EF4-FFF2-40B4-BE49-F238E27FC236}">
                <a16:creationId xmlns:a16="http://schemas.microsoft.com/office/drawing/2014/main" id="{F688A81C-CD20-2A4E-56D3-7E8320A52F2E}"/>
              </a:ext>
            </a:extLst>
          </p:cNvPr>
          <p:cNvPicPr>
            <a:picLocks noChangeAspect="1"/>
          </p:cNvPicPr>
          <p:nvPr/>
        </p:nvPicPr>
        <p:blipFill>
          <a:blip r:embed="rId4"/>
          <a:stretch>
            <a:fillRect/>
          </a:stretch>
        </p:blipFill>
        <p:spPr>
          <a:xfrm>
            <a:off x="8242812" y="741806"/>
            <a:ext cx="4099659" cy="2391157"/>
          </a:xfrm>
          <a:prstGeom prst="rect">
            <a:avLst/>
          </a:prstGeom>
        </p:spPr>
      </p:pic>
      <p:sp>
        <p:nvSpPr>
          <p:cNvPr id="8" name="Oval 7">
            <a:extLst>
              <a:ext uri="{FF2B5EF4-FFF2-40B4-BE49-F238E27FC236}">
                <a16:creationId xmlns:a16="http://schemas.microsoft.com/office/drawing/2014/main" id="{00FFF432-5678-915F-04D7-9B5904183BFB}"/>
              </a:ext>
            </a:extLst>
          </p:cNvPr>
          <p:cNvSpPr/>
          <p:nvPr/>
        </p:nvSpPr>
        <p:spPr>
          <a:xfrm>
            <a:off x="8808334" y="2649619"/>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B998846-B78A-1D5B-9423-07E0D2601653}"/>
              </a:ext>
            </a:extLst>
          </p:cNvPr>
          <p:cNvSpPr/>
          <p:nvPr/>
        </p:nvSpPr>
        <p:spPr>
          <a:xfrm>
            <a:off x="9041757" y="2385328"/>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376EB7F-5151-64AB-B098-D4FA109E996B}"/>
              </a:ext>
            </a:extLst>
          </p:cNvPr>
          <p:cNvSpPr/>
          <p:nvPr/>
        </p:nvSpPr>
        <p:spPr>
          <a:xfrm>
            <a:off x="9319552" y="2211705"/>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980614F-E05D-D1ED-0A22-ECB0CC8DB37D}"/>
              </a:ext>
            </a:extLst>
          </p:cNvPr>
          <p:cNvSpPr/>
          <p:nvPr/>
        </p:nvSpPr>
        <p:spPr>
          <a:xfrm>
            <a:off x="9574190" y="2119106"/>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1E5F03-1DA3-F3BA-F6BD-2358E20CCCAF}"/>
              </a:ext>
            </a:extLst>
          </p:cNvPr>
          <p:cNvSpPr/>
          <p:nvPr/>
        </p:nvSpPr>
        <p:spPr>
          <a:xfrm>
            <a:off x="9944578" y="2003361"/>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E4F8366-734C-22FA-BC42-83AE62063852}"/>
              </a:ext>
            </a:extLst>
          </p:cNvPr>
          <p:cNvSpPr/>
          <p:nvPr/>
        </p:nvSpPr>
        <p:spPr>
          <a:xfrm>
            <a:off x="10291816" y="1922343"/>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7EF606-1C4A-556F-E2BE-02DDAC4D2C8E}"/>
              </a:ext>
            </a:extLst>
          </p:cNvPr>
          <p:cNvSpPr/>
          <p:nvPr/>
        </p:nvSpPr>
        <p:spPr>
          <a:xfrm>
            <a:off x="10685359" y="1864470"/>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EC085AB-7E69-1478-D1CF-426AE32A69AD}"/>
              </a:ext>
            </a:extLst>
          </p:cNvPr>
          <p:cNvSpPr/>
          <p:nvPr/>
        </p:nvSpPr>
        <p:spPr>
          <a:xfrm>
            <a:off x="11014527" y="1819696"/>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8BB36C1-9304-999F-C653-E2E30B44F1EC}"/>
              </a:ext>
            </a:extLst>
          </p:cNvPr>
          <p:cNvSpPr/>
          <p:nvPr/>
        </p:nvSpPr>
        <p:spPr>
          <a:xfrm>
            <a:off x="1225295" y="4288790"/>
            <a:ext cx="335280" cy="32512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542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EA63-9D54-B452-F116-21B123066C9A}"/>
              </a:ext>
            </a:extLst>
          </p:cNvPr>
          <p:cNvSpPr>
            <a:spLocks noGrp="1"/>
          </p:cNvSpPr>
          <p:nvPr>
            <p:ph type="title"/>
          </p:nvPr>
        </p:nvSpPr>
        <p:spPr>
          <a:xfrm>
            <a:off x="1225295" y="982980"/>
            <a:ext cx="3840481" cy="1188720"/>
          </a:xfrm>
        </p:spPr>
        <p:txBody>
          <a:bodyPr>
            <a:normAutofit fontScale="90000"/>
          </a:bodyPr>
          <a:lstStyle/>
          <a:p>
            <a:r>
              <a:rPr lang="en-US" dirty="0"/>
              <a:t>Which Growth pattern is represented?</a:t>
            </a:r>
          </a:p>
        </p:txBody>
      </p:sp>
      <p:sp>
        <p:nvSpPr>
          <p:cNvPr id="4" name="Content Placeholder 3">
            <a:extLst>
              <a:ext uri="{FF2B5EF4-FFF2-40B4-BE49-F238E27FC236}">
                <a16:creationId xmlns:a16="http://schemas.microsoft.com/office/drawing/2014/main" id="{A3588E70-21D4-3E8E-0BC7-084F8191E390}"/>
              </a:ext>
            </a:extLst>
          </p:cNvPr>
          <p:cNvSpPr>
            <a:spLocks noGrp="1"/>
          </p:cNvSpPr>
          <p:nvPr>
            <p:ph sz="half" idx="1"/>
          </p:nvPr>
        </p:nvSpPr>
        <p:spPr>
          <a:xfrm>
            <a:off x="1225295" y="2638044"/>
            <a:ext cx="3840482" cy="3799332"/>
          </a:xfrm>
        </p:spPr>
        <p:txBody>
          <a:bodyPr>
            <a:normAutofit/>
          </a:bodyPr>
          <a:lstStyle/>
          <a:p>
            <a:pPr marL="342900" indent="-342900">
              <a:buFont typeface="+mj-lt"/>
              <a:buAutoNum type="alphaUcPeriod"/>
            </a:pPr>
            <a:r>
              <a:rPr lang="en-US" sz="2000" dirty="0"/>
              <a:t>Constitutional growth delay</a:t>
            </a:r>
          </a:p>
          <a:p>
            <a:pPr marL="342900" indent="-342900">
              <a:buFont typeface="+mj-lt"/>
              <a:buAutoNum type="alphaUcPeriod"/>
            </a:pPr>
            <a:r>
              <a:rPr lang="en-US" sz="2000" dirty="0"/>
              <a:t>Genetic condition</a:t>
            </a:r>
          </a:p>
          <a:p>
            <a:pPr marL="342900" indent="-342900">
              <a:buFont typeface="+mj-lt"/>
              <a:buAutoNum type="alphaUcPeriod"/>
            </a:pPr>
            <a:r>
              <a:rPr lang="en-US" sz="2000" dirty="0"/>
              <a:t>Endocrine abnormality (e.g. growth hormone deficiency)</a:t>
            </a:r>
          </a:p>
          <a:p>
            <a:pPr marL="342900" indent="-342900">
              <a:buFont typeface="+mj-lt"/>
              <a:buAutoNum type="alphaUcPeriod"/>
            </a:pPr>
            <a:r>
              <a:rPr lang="en-US" sz="2000" dirty="0"/>
              <a:t>Malnutrition</a:t>
            </a:r>
          </a:p>
        </p:txBody>
      </p:sp>
      <p:sp>
        <p:nvSpPr>
          <p:cNvPr id="5" name="Content Placeholder 4">
            <a:extLst>
              <a:ext uri="{FF2B5EF4-FFF2-40B4-BE49-F238E27FC236}">
                <a16:creationId xmlns:a16="http://schemas.microsoft.com/office/drawing/2014/main" id="{D50F997F-CF6F-E0ED-86BB-2809424C4CFC}"/>
              </a:ext>
            </a:extLst>
          </p:cNvPr>
          <p:cNvSpPr>
            <a:spLocks noGrp="1"/>
          </p:cNvSpPr>
          <p:nvPr>
            <p:ph sz="half" idx="2"/>
          </p:nvPr>
        </p:nvSpPr>
        <p:spPr/>
        <p:txBody>
          <a:bodyPr/>
          <a:lstStyle/>
          <a:p>
            <a:endParaRPr lang="en-US" dirty="0"/>
          </a:p>
        </p:txBody>
      </p:sp>
      <p:pic>
        <p:nvPicPr>
          <p:cNvPr id="16" name="Picture 5" descr="984494-985007-391.jpg">
            <a:extLst>
              <a:ext uri="{FF2B5EF4-FFF2-40B4-BE49-F238E27FC236}">
                <a16:creationId xmlns:a16="http://schemas.microsoft.com/office/drawing/2014/main" id="{0AE542AF-374A-EAA2-8CA4-DEE5676285C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83564" y="-2129"/>
            <a:ext cx="4661014" cy="543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18A1C6F7-4443-1C56-AC5E-52F7DD257D3B}"/>
              </a:ext>
            </a:extLst>
          </p:cNvPr>
          <p:cNvPicPr>
            <a:picLocks noChangeAspect="1"/>
          </p:cNvPicPr>
          <p:nvPr/>
        </p:nvPicPr>
        <p:blipFill>
          <a:blip r:embed="rId4"/>
          <a:stretch>
            <a:fillRect/>
          </a:stretch>
        </p:blipFill>
        <p:spPr>
          <a:xfrm>
            <a:off x="8187154" y="4253741"/>
            <a:ext cx="4004846" cy="2528607"/>
          </a:xfrm>
          <a:prstGeom prst="rect">
            <a:avLst/>
          </a:prstGeom>
        </p:spPr>
      </p:pic>
      <p:sp>
        <p:nvSpPr>
          <p:cNvPr id="8" name="Oval 7">
            <a:extLst>
              <a:ext uri="{FF2B5EF4-FFF2-40B4-BE49-F238E27FC236}">
                <a16:creationId xmlns:a16="http://schemas.microsoft.com/office/drawing/2014/main" id="{00FFF432-5678-915F-04D7-9B5904183BFB}"/>
              </a:ext>
            </a:extLst>
          </p:cNvPr>
          <p:cNvSpPr/>
          <p:nvPr/>
        </p:nvSpPr>
        <p:spPr>
          <a:xfrm>
            <a:off x="8808334" y="6446117"/>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B998846-B78A-1D5B-9423-07E0D2601653}"/>
              </a:ext>
            </a:extLst>
          </p:cNvPr>
          <p:cNvSpPr/>
          <p:nvPr/>
        </p:nvSpPr>
        <p:spPr>
          <a:xfrm>
            <a:off x="9041757" y="6181826"/>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376EB7F-5151-64AB-B098-D4FA109E996B}"/>
              </a:ext>
            </a:extLst>
          </p:cNvPr>
          <p:cNvSpPr/>
          <p:nvPr/>
        </p:nvSpPr>
        <p:spPr>
          <a:xfrm>
            <a:off x="9319552" y="6008203"/>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980614F-E05D-D1ED-0A22-ECB0CC8DB37D}"/>
              </a:ext>
            </a:extLst>
          </p:cNvPr>
          <p:cNvSpPr/>
          <p:nvPr/>
        </p:nvSpPr>
        <p:spPr>
          <a:xfrm>
            <a:off x="9574190" y="5915604"/>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1E5F03-1DA3-F3BA-F6BD-2358E20CCCAF}"/>
              </a:ext>
            </a:extLst>
          </p:cNvPr>
          <p:cNvSpPr/>
          <p:nvPr/>
        </p:nvSpPr>
        <p:spPr>
          <a:xfrm>
            <a:off x="9944578" y="5799859"/>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E4F8366-734C-22FA-BC42-83AE62063852}"/>
              </a:ext>
            </a:extLst>
          </p:cNvPr>
          <p:cNvSpPr/>
          <p:nvPr/>
        </p:nvSpPr>
        <p:spPr>
          <a:xfrm>
            <a:off x="10291816" y="5718841"/>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7EF606-1C4A-556F-E2BE-02DDAC4D2C8E}"/>
              </a:ext>
            </a:extLst>
          </p:cNvPr>
          <p:cNvSpPr/>
          <p:nvPr/>
        </p:nvSpPr>
        <p:spPr>
          <a:xfrm>
            <a:off x="10685359" y="5660968"/>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EC085AB-7E69-1478-D1CF-426AE32A69AD}"/>
              </a:ext>
            </a:extLst>
          </p:cNvPr>
          <p:cNvSpPr/>
          <p:nvPr/>
        </p:nvSpPr>
        <p:spPr>
          <a:xfrm>
            <a:off x="11014527" y="5616194"/>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4216743-88C3-BA46-F3A1-ACB227989762}"/>
              </a:ext>
            </a:extLst>
          </p:cNvPr>
          <p:cNvSpPr/>
          <p:nvPr/>
        </p:nvSpPr>
        <p:spPr>
          <a:xfrm>
            <a:off x="1248158" y="2716796"/>
            <a:ext cx="335280" cy="32512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636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EA63-9D54-B452-F116-21B123066C9A}"/>
              </a:ext>
            </a:extLst>
          </p:cNvPr>
          <p:cNvSpPr>
            <a:spLocks noGrp="1"/>
          </p:cNvSpPr>
          <p:nvPr>
            <p:ph type="title"/>
          </p:nvPr>
        </p:nvSpPr>
        <p:spPr>
          <a:xfrm>
            <a:off x="1225295" y="982980"/>
            <a:ext cx="3840481" cy="1188720"/>
          </a:xfrm>
        </p:spPr>
        <p:txBody>
          <a:bodyPr>
            <a:normAutofit fontScale="90000"/>
          </a:bodyPr>
          <a:lstStyle/>
          <a:p>
            <a:r>
              <a:rPr lang="en-US" dirty="0"/>
              <a:t>Which Growth pattern is represented?</a:t>
            </a:r>
          </a:p>
        </p:txBody>
      </p:sp>
      <p:sp>
        <p:nvSpPr>
          <p:cNvPr id="4" name="Content Placeholder 3">
            <a:extLst>
              <a:ext uri="{FF2B5EF4-FFF2-40B4-BE49-F238E27FC236}">
                <a16:creationId xmlns:a16="http://schemas.microsoft.com/office/drawing/2014/main" id="{A3588E70-21D4-3E8E-0BC7-084F8191E390}"/>
              </a:ext>
            </a:extLst>
          </p:cNvPr>
          <p:cNvSpPr>
            <a:spLocks noGrp="1"/>
          </p:cNvSpPr>
          <p:nvPr>
            <p:ph sz="half" idx="1"/>
          </p:nvPr>
        </p:nvSpPr>
        <p:spPr>
          <a:xfrm>
            <a:off x="1225295" y="2638044"/>
            <a:ext cx="3840482" cy="3799332"/>
          </a:xfrm>
        </p:spPr>
        <p:txBody>
          <a:bodyPr>
            <a:normAutofit/>
          </a:bodyPr>
          <a:lstStyle/>
          <a:p>
            <a:pPr marL="342900" indent="-342900">
              <a:buFont typeface="+mj-lt"/>
              <a:buAutoNum type="alphaUcPeriod"/>
            </a:pPr>
            <a:r>
              <a:rPr lang="en-US" sz="2000" dirty="0"/>
              <a:t>Constitutional growth delay</a:t>
            </a:r>
          </a:p>
          <a:p>
            <a:pPr marL="342900" indent="-342900">
              <a:buFont typeface="+mj-lt"/>
              <a:buAutoNum type="alphaUcPeriod"/>
            </a:pPr>
            <a:r>
              <a:rPr lang="en-US" sz="2000" dirty="0"/>
              <a:t>Genetic condition</a:t>
            </a:r>
          </a:p>
          <a:p>
            <a:pPr marL="342900" indent="-342900">
              <a:buFont typeface="+mj-lt"/>
              <a:buAutoNum type="alphaUcPeriod"/>
            </a:pPr>
            <a:r>
              <a:rPr lang="en-US" sz="2000" dirty="0"/>
              <a:t>Endocrine abnormality (e.g. growth hormone deficiency)</a:t>
            </a:r>
          </a:p>
          <a:p>
            <a:pPr marL="342900" indent="-342900">
              <a:buFont typeface="+mj-lt"/>
              <a:buAutoNum type="alphaUcPeriod"/>
            </a:pPr>
            <a:r>
              <a:rPr lang="en-US" sz="2000" dirty="0"/>
              <a:t>Malnutrition</a:t>
            </a:r>
          </a:p>
        </p:txBody>
      </p:sp>
      <p:sp>
        <p:nvSpPr>
          <p:cNvPr id="5" name="Content Placeholder 4">
            <a:extLst>
              <a:ext uri="{FF2B5EF4-FFF2-40B4-BE49-F238E27FC236}">
                <a16:creationId xmlns:a16="http://schemas.microsoft.com/office/drawing/2014/main" id="{D50F997F-CF6F-E0ED-86BB-2809424C4CFC}"/>
              </a:ext>
            </a:extLst>
          </p:cNvPr>
          <p:cNvSpPr>
            <a:spLocks noGrp="1"/>
          </p:cNvSpPr>
          <p:nvPr>
            <p:ph sz="half" idx="2"/>
          </p:nvPr>
        </p:nvSpPr>
        <p:spPr/>
        <p:txBody>
          <a:bodyPr/>
          <a:lstStyle/>
          <a:p>
            <a:endParaRPr lang="en-US" dirty="0"/>
          </a:p>
        </p:txBody>
      </p:sp>
      <p:pic>
        <p:nvPicPr>
          <p:cNvPr id="18" name="Picture 5" descr="984494-985007-185.jpg">
            <a:extLst>
              <a:ext uri="{FF2B5EF4-FFF2-40B4-BE49-F238E27FC236}">
                <a16:creationId xmlns:a16="http://schemas.microsoft.com/office/drawing/2014/main" id="{DC27D7DD-F3D7-48AA-0BA1-F2E6CB7C022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3685" y="0"/>
            <a:ext cx="5481201" cy="6363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804A7B30-6AC2-D1FF-8060-938A06783E08}"/>
              </a:ext>
            </a:extLst>
          </p:cNvPr>
          <p:cNvSpPr/>
          <p:nvPr/>
        </p:nvSpPr>
        <p:spPr>
          <a:xfrm>
            <a:off x="1248158" y="3557270"/>
            <a:ext cx="335280" cy="32512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013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EA63-9D54-B452-F116-21B123066C9A}"/>
              </a:ext>
            </a:extLst>
          </p:cNvPr>
          <p:cNvSpPr>
            <a:spLocks noGrp="1"/>
          </p:cNvSpPr>
          <p:nvPr>
            <p:ph type="title"/>
          </p:nvPr>
        </p:nvSpPr>
        <p:spPr>
          <a:xfrm>
            <a:off x="1225295" y="982980"/>
            <a:ext cx="3840481" cy="1188720"/>
          </a:xfrm>
        </p:spPr>
        <p:txBody>
          <a:bodyPr>
            <a:normAutofit fontScale="90000"/>
          </a:bodyPr>
          <a:lstStyle/>
          <a:p>
            <a:r>
              <a:rPr lang="en-US" dirty="0"/>
              <a:t>Which Growth pattern is represented?</a:t>
            </a:r>
          </a:p>
        </p:txBody>
      </p:sp>
      <p:sp>
        <p:nvSpPr>
          <p:cNvPr id="4" name="Content Placeholder 3">
            <a:extLst>
              <a:ext uri="{FF2B5EF4-FFF2-40B4-BE49-F238E27FC236}">
                <a16:creationId xmlns:a16="http://schemas.microsoft.com/office/drawing/2014/main" id="{A3588E70-21D4-3E8E-0BC7-084F8191E390}"/>
              </a:ext>
            </a:extLst>
          </p:cNvPr>
          <p:cNvSpPr>
            <a:spLocks noGrp="1"/>
          </p:cNvSpPr>
          <p:nvPr>
            <p:ph sz="half" idx="1"/>
          </p:nvPr>
        </p:nvSpPr>
        <p:spPr>
          <a:xfrm>
            <a:off x="1225295" y="2638044"/>
            <a:ext cx="3840482" cy="3799332"/>
          </a:xfrm>
        </p:spPr>
        <p:txBody>
          <a:bodyPr>
            <a:normAutofit/>
          </a:bodyPr>
          <a:lstStyle/>
          <a:p>
            <a:pPr marL="342900" indent="-342900">
              <a:buFont typeface="+mj-lt"/>
              <a:buAutoNum type="alphaUcPeriod"/>
            </a:pPr>
            <a:r>
              <a:rPr lang="en-US" sz="2000" dirty="0"/>
              <a:t>Constitutional growth delay</a:t>
            </a:r>
          </a:p>
          <a:p>
            <a:pPr marL="342900" indent="-342900">
              <a:buFont typeface="+mj-lt"/>
              <a:buAutoNum type="alphaUcPeriod"/>
            </a:pPr>
            <a:r>
              <a:rPr lang="en-US" sz="2000" dirty="0"/>
              <a:t>Genetic condition</a:t>
            </a:r>
          </a:p>
          <a:p>
            <a:pPr marL="342900" indent="-342900">
              <a:buFont typeface="+mj-lt"/>
              <a:buAutoNum type="alphaUcPeriod"/>
            </a:pPr>
            <a:r>
              <a:rPr lang="en-US" sz="2000" dirty="0"/>
              <a:t>Endocrine abnormality (e.g. growth hormone deficiency)</a:t>
            </a:r>
          </a:p>
          <a:p>
            <a:pPr marL="342900" indent="-342900">
              <a:buFont typeface="+mj-lt"/>
              <a:buAutoNum type="alphaUcPeriod"/>
            </a:pPr>
            <a:r>
              <a:rPr lang="en-US" sz="2000" dirty="0"/>
              <a:t>Malnutrition</a:t>
            </a:r>
          </a:p>
        </p:txBody>
      </p:sp>
      <p:pic>
        <p:nvPicPr>
          <p:cNvPr id="7" name="Picture 6">
            <a:extLst>
              <a:ext uri="{FF2B5EF4-FFF2-40B4-BE49-F238E27FC236}">
                <a16:creationId xmlns:a16="http://schemas.microsoft.com/office/drawing/2014/main" id="{72BA6E6B-F497-E9CC-1711-6EBA2F6D1C4D}"/>
              </a:ext>
            </a:extLst>
          </p:cNvPr>
          <p:cNvPicPr>
            <a:picLocks noChangeAspect="1"/>
          </p:cNvPicPr>
          <p:nvPr/>
        </p:nvPicPr>
        <p:blipFill>
          <a:blip r:embed="rId3"/>
          <a:stretch>
            <a:fillRect/>
          </a:stretch>
        </p:blipFill>
        <p:spPr>
          <a:xfrm>
            <a:off x="5307076" y="0"/>
            <a:ext cx="5339374" cy="6858000"/>
          </a:xfrm>
          <a:prstGeom prst="rect">
            <a:avLst/>
          </a:prstGeom>
        </p:spPr>
      </p:pic>
      <p:pic>
        <p:nvPicPr>
          <p:cNvPr id="3" name="Picture 2">
            <a:extLst>
              <a:ext uri="{FF2B5EF4-FFF2-40B4-BE49-F238E27FC236}">
                <a16:creationId xmlns:a16="http://schemas.microsoft.com/office/drawing/2014/main" id="{4C54D8DB-49A0-AB11-0AD8-884FDF7CB9B9}"/>
              </a:ext>
            </a:extLst>
          </p:cNvPr>
          <p:cNvPicPr>
            <a:picLocks noChangeAspect="1"/>
          </p:cNvPicPr>
          <p:nvPr/>
        </p:nvPicPr>
        <p:blipFill rotWithShape="1">
          <a:blip r:embed="rId4"/>
          <a:srcRect t="8579"/>
          <a:stretch/>
        </p:blipFill>
        <p:spPr>
          <a:xfrm>
            <a:off x="8132980" y="798654"/>
            <a:ext cx="4232292" cy="2506539"/>
          </a:xfrm>
          <a:prstGeom prst="rect">
            <a:avLst/>
          </a:prstGeom>
        </p:spPr>
      </p:pic>
      <p:sp>
        <p:nvSpPr>
          <p:cNvPr id="8" name="Oval 7">
            <a:extLst>
              <a:ext uri="{FF2B5EF4-FFF2-40B4-BE49-F238E27FC236}">
                <a16:creationId xmlns:a16="http://schemas.microsoft.com/office/drawing/2014/main" id="{461770ED-B84E-D2CE-BA2E-2F52BF06936A}"/>
              </a:ext>
            </a:extLst>
          </p:cNvPr>
          <p:cNvSpPr/>
          <p:nvPr/>
        </p:nvSpPr>
        <p:spPr>
          <a:xfrm>
            <a:off x="6049506" y="6168328"/>
            <a:ext cx="45719" cy="5424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F350A4-A48A-94A9-A036-53B8165F60DF}"/>
              </a:ext>
            </a:extLst>
          </p:cNvPr>
          <p:cNvSpPr/>
          <p:nvPr/>
        </p:nvSpPr>
        <p:spPr>
          <a:xfrm>
            <a:off x="6356886" y="5886780"/>
            <a:ext cx="45719" cy="5424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2" name="Oval 11">
            <a:extLst>
              <a:ext uri="{FF2B5EF4-FFF2-40B4-BE49-F238E27FC236}">
                <a16:creationId xmlns:a16="http://schemas.microsoft.com/office/drawing/2014/main" id="{43A12E71-21D2-1D91-C41B-1D4A0DD1B0D3}"/>
              </a:ext>
            </a:extLst>
          </p:cNvPr>
          <p:cNvSpPr/>
          <p:nvPr/>
        </p:nvSpPr>
        <p:spPr>
          <a:xfrm>
            <a:off x="6697851" y="5716295"/>
            <a:ext cx="45719" cy="5424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1DCD8F-7E61-CCCE-9034-7FD0E03AD993}"/>
              </a:ext>
            </a:extLst>
          </p:cNvPr>
          <p:cNvSpPr/>
          <p:nvPr/>
        </p:nvSpPr>
        <p:spPr>
          <a:xfrm>
            <a:off x="6997483" y="5558725"/>
            <a:ext cx="45719" cy="5424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18873B7-56BE-0DBF-06C3-5073D1BB2039}"/>
              </a:ext>
            </a:extLst>
          </p:cNvPr>
          <p:cNvSpPr/>
          <p:nvPr/>
        </p:nvSpPr>
        <p:spPr>
          <a:xfrm>
            <a:off x="7328111" y="5447649"/>
            <a:ext cx="45719" cy="5424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99E037D-F2D4-B944-4DA7-00F4B76318FD}"/>
              </a:ext>
            </a:extLst>
          </p:cNvPr>
          <p:cNvSpPr/>
          <p:nvPr/>
        </p:nvSpPr>
        <p:spPr>
          <a:xfrm>
            <a:off x="6041369" y="348711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EADE0D2-FC7B-B267-F4B9-92022F2D50D4}"/>
              </a:ext>
            </a:extLst>
          </p:cNvPr>
          <p:cNvSpPr/>
          <p:nvPr/>
        </p:nvSpPr>
        <p:spPr>
          <a:xfrm>
            <a:off x="6371996" y="318232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714BACD-5566-01E1-A356-E70D68EA1387}"/>
              </a:ext>
            </a:extLst>
          </p:cNvPr>
          <p:cNvSpPr/>
          <p:nvPr/>
        </p:nvSpPr>
        <p:spPr>
          <a:xfrm>
            <a:off x="6679376" y="294726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EB249A4-F74C-AA85-992C-9CF424152EDF}"/>
              </a:ext>
            </a:extLst>
          </p:cNvPr>
          <p:cNvSpPr/>
          <p:nvPr/>
        </p:nvSpPr>
        <p:spPr>
          <a:xfrm>
            <a:off x="7010003" y="278195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07C4F8-5DB1-C552-16D1-D428E61934B4}"/>
              </a:ext>
            </a:extLst>
          </p:cNvPr>
          <p:cNvSpPr/>
          <p:nvPr/>
        </p:nvSpPr>
        <p:spPr>
          <a:xfrm>
            <a:off x="7309634" y="273288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E6E69F6-C049-806D-4BF9-A54BEF634E81}"/>
              </a:ext>
            </a:extLst>
          </p:cNvPr>
          <p:cNvSpPr/>
          <p:nvPr/>
        </p:nvSpPr>
        <p:spPr>
          <a:xfrm>
            <a:off x="8719904" y="299298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3DA3B93-9B79-5DAD-5B7E-F7EDFBAED92F}"/>
              </a:ext>
            </a:extLst>
          </p:cNvPr>
          <p:cNvSpPr/>
          <p:nvPr/>
        </p:nvSpPr>
        <p:spPr>
          <a:xfrm>
            <a:off x="8973042" y="268043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2BF1164-3A36-1F22-918B-3910E636B3E1}"/>
              </a:ext>
            </a:extLst>
          </p:cNvPr>
          <p:cNvSpPr/>
          <p:nvPr/>
        </p:nvSpPr>
        <p:spPr>
          <a:xfrm>
            <a:off x="9233929" y="259261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067633E-5410-4877-2BC7-B8BE7B547417}"/>
              </a:ext>
            </a:extLst>
          </p:cNvPr>
          <p:cNvSpPr/>
          <p:nvPr/>
        </p:nvSpPr>
        <p:spPr>
          <a:xfrm>
            <a:off x="9494816" y="252803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0A877DEE-30BA-956A-A1DE-8A3E546CC092}"/>
              </a:ext>
            </a:extLst>
          </p:cNvPr>
          <p:cNvSpPr/>
          <p:nvPr/>
        </p:nvSpPr>
        <p:spPr>
          <a:xfrm>
            <a:off x="9755703" y="250219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AAD1118-F68A-1E97-CB36-0B3623B88A52}"/>
              </a:ext>
            </a:extLst>
          </p:cNvPr>
          <p:cNvSpPr/>
          <p:nvPr/>
        </p:nvSpPr>
        <p:spPr>
          <a:xfrm>
            <a:off x="1225295" y="3095962"/>
            <a:ext cx="335280" cy="32512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3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AB83B-A18A-9866-3508-79D446D4A250}"/>
              </a:ext>
            </a:extLst>
          </p:cNvPr>
          <p:cNvSpPr>
            <a:spLocks noGrp="1"/>
          </p:cNvSpPr>
          <p:nvPr>
            <p:ph type="title"/>
          </p:nvPr>
        </p:nvSpPr>
        <p:spPr/>
        <p:txBody>
          <a:bodyPr/>
          <a:lstStyle/>
          <a:p>
            <a:r>
              <a:rPr lang="en-US" dirty="0"/>
              <a:t>Social Media Disclosure</a:t>
            </a:r>
          </a:p>
        </p:txBody>
      </p:sp>
      <p:sp>
        <p:nvSpPr>
          <p:cNvPr id="3" name="Content Placeholder 2">
            <a:extLst>
              <a:ext uri="{FF2B5EF4-FFF2-40B4-BE49-F238E27FC236}">
                <a16:creationId xmlns:a16="http://schemas.microsoft.com/office/drawing/2014/main" id="{0C4B29BD-4076-AA9A-294D-EA84C2CED51C}"/>
              </a:ext>
            </a:extLst>
          </p:cNvPr>
          <p:cNvSpPr>
            <a:spLocks noGrp="1"/>
          </p:cNvSpPr>
          <p:nvPr>
            <p:ph idx="1"/>
          </p:nvPr>
        </p:nvSpPr>
        <p:spPr/>
        <p:txBody>
          <a:bodyPr>
            <a:normAutofit/>
          </a:bodyPr>
          <a:lstStyle/>
          <a:p>
            <a:r>
              <a:rPr lang="en-US" sz="2400" dirty="0"/>
              <a:t>You may only access and use this PowerPoint presentation for educational purposes. You may not post this presentation online or distribute it without the permission of the author.</a:t>
            </a:r>
          </a:p>
        </p:txBody>
      </p:sp>
    </p:spTree>
    <p:extLst>
      <p:ext uri="{BB962C8B-B14F-4D97-AF65-F5344CB8AC3E}">
        <p14:creationId xmlns:p14="http://schemas.microsoft.com/office/powerpoint/2010/main" val="2622877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4803-94F0-528C-3C30-27408042DE5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6EF8B37-1AE9-7F77-9CA8-516CB1283E18}"/>
              </a:ext>
            </a:extLst>
          </p:cNvPr>
          <p:cNvSpPr>
            <a:spLocks noGrp="1"/>
          </p:cNvSpPr>
          <p:nvPr>
            <p:ph idx="1"/>
          </p:nvPr>
        </p:nvSpPr>
        <p:spPr/>
        <p:txBody>
          <a:bodyPr>
            <a:normAutofit/>
          </a:bodyPr>
          <a:lstStyle/>
          <a:p>
            <a:pPr marL="457200" indent="-457200">
              <a:buFont typeface="+mj-lt"/>
              <a:buAutoNum type="arabicPeriod"/>
            </a:pPr>
            <a:r>
              <a:rPr lang="en-US" sz="2400" dirty="0"/>
              <a:t>Define “failure to thrive” (FTT).</a:t>
            </a:r>
          </a:p>
          <a:p>
            <a:pPr marL="457200" indent="-457200">
              <a:buFont typeface="+mj-lt"/>
              <a:buAutoNum type="arabicPeriod"/>
            </a:pPr>
            <a:r>
              <a:rPr lang="en-US" sz="2400" dirty="0"/>
              <a:t>Discuss the differential diagnosis for FTT in children.</a:t>
            </a:r>
          </a:p>
          <a:p>
            <a:pPr marL="457200" indent="-457200">
              <a:buFont typeface="+mj-lt"/>
              <a:buAutoNum type="arabicPeriod"/>
            </a:pPr>
            <a:r>
              <a:rPr lang="en-US" sz="2400" b="1" dirty="0"/>
              <a:t>Outline an appropriate history in a child with FTT.</a:t>
            </a:r>
          </a:p>
          <a:p>
            <a:pPr marL="457200" indent="-457200">
              <a:buFont typeface="+mj-lt"/>
              <a:buAutoNum type="arabicPeriod"/>
            </a:pPr>
            <a:r>
              <a:rPr lang="en-US" sz="2400" dirty="0"/>
              <a:t>Recognize the role of the multidisciplinary team in the management of FTT in children.</a:t>
            </a:r>
          </a:p>
        </p:txBody>
      </p:sp>
    </p:spTree>
    <p:extLst>
      <p:ext uri="{BB962C8B-B14F-4D97-AF65-F5344CB8AC3E}">
        <p14:creationId xmlns:p14="http://schemas.microsoft.com/office/powerpoint/2010/main" val="26804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49BA-FCF1-6FB0-6850-DF3D9CFA2305}"/>
              </a:ext>
            </a:extLst>
          </p:cNvPr>
          <p:cNvSpPr>
            <a:spLocks noGrp="1"/>
          </p:cNvSpPr>
          <p:nvPr>
            <p:ph type="title"/>
          </p:nvPr>
        </p:nvSpPr>
        <p:spPr/>
        <p:txBody>
          <a:bodyPr/>
          <a:lstStyle/>
          <a:p>
            <a:r>
              <a:rPr lang="en-US" dirty="0"/>
              <a:t>Case: Alex Petit</a:t>
            </a:r>
          </a:p>
        </p:txBody>
      </p:sp>
      <p:sp>
        <p:nvSpPr>
          <p:cNvPr id="3" name="Content Placeholder 2">
            <a:extLst>
              <a:ext uri="{FF2B5EF4-FFF2-40B4-BE49-F238E27FC236}">
                <a16:creationId xmlns:a16="http://schemas.microsoft.com/office/drawing/2014/main" id="{D0C86DC6-FFBB-6A77-E75B-B81E45E2588D}"/>
              </a:ext>
            </a:extLst>
          </p:cNvPr>
          <p:cNvSpPr>
            <a:spLocks noGrp="1"/>
          </p:cNvSpPr>
          <p:nvPr>
            <p:ph idx="1"/>
          </p:nvPr>
        </p:nvSpPr>
        <p:spPr/>
        <p:txBody>
          <a:bodyPr>
            <a:noAutofit/>
          </a:bodyPr>
          <a:lstStyle/>
          <a:p>
            <a:r>
              <a:rPr lang="en-US" sz="2000" dirty="0"/>
              <a:t>14 month old girl</a:t>
            </a:r>
          </a:p>
          <a:p>
            <a:r>
              <a:rPr lang="en-US" sz="2000" dirty="0"/>
              <a:t>First child to parents</a:t>
            </a:r>
          </a:p>
          <a:p>
            <a:r>
              <a:rPr lang="en-US" sz="2000" dirty="0"/>
              <a:t>Born at term with BW 3.5kg</a:t>
            </a:r>
          </a:p>
          <a:p>
            <a:r>
              <a:rPr lang="en-US" sz="2000" dirty="0"/>
              <a:t>Breastfed exclusively for 6 months, formula until 1 year, then cow’s milk</a:t>
            </a:r>
          </a:p>
          <a:p>
            <a:r>
              <a:rPr lang="en-US" sz="2000" dirty="0"/>
              <a:t>Started solids at 8 months</a:t>
            </a:r>
          </a:p>
          <a:p>
            <a:r>
              <a:rPr lang="en-US" sz="2000" dirty="0"/>
              <a:t>Now drinks 5 bottles a day of milk, only likes to eat pasta, applesauce, and cookies</a:t>
            </a:r>
          </a:p>
          <a:p>
            <a:r>
              <a:rPr lang="en-US" sz="2000" dirty="0"/>
              <a:t>Eats dinner with babysitter in front of TV</a:t>
            </a:r>
          </a:p>
        </p:txBody>
      </p:sp>
    </p:spTree>
    <p:extLst>
      <p:ext uri="{BB962C8B-B14F-4D97-AF65-F5344CB8AC3E}">
        <p14:creationId xmlns:p14="http://schemas.microsoft.com/office/powerpoint/2010/main" val="1270401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a:extLst>
              <a:ext uri="{FF2B5EF4-FFF2-40B4-BE49-F238E27FC236}">
                <a16:creationId xmlns:a16="http://schemas.microsoft.com/office/drawing/2014/main" id="{BDC65F63-C2C4-4001-55AF-353CAD05400A}"/>
              </a:ext>
            </a:extLst>
          </p:cNvPr>
          <p:cNvGraphicFramePr>
            <a:graphicFrameLocks noChangeAspect="1"/>
          </p:cNvGraphicFramePr>
          <p:nvPr>
            <p:extLst>
              <p:ext uri="{D42A27DB-BD31-4B8C-83A1-F6EECF244321}">
                <p14:modId xmlns:p14="http://schemas.microsoft.com/office/powerpoint/2010/main" val="626506868"/>
              </p:ext>
            </p:extLst>
          </p:nvPr>
        </p:nvGraphicFramePr>
        <p:xfrm>
          <a:off x="495300" y="0"/>
          <a:ext cx="5307013" cy="6858000"/>
        </p:xfrm>
        <a:graphic>
          <a:graphicData uri="http://schemas.openxmlformats.org/presentationml/2006/ole">
            <mc:AlternateContent xmlns:mc="http://schemas.openxmlformats.org/markup-compatibility/2006">
              <mc:Choice xmlns:v="urn:schemas-microsoft-com:vml" Requires="v">
                <p:oleObj name="Acrobat Document" r:id="rId3" imgW="6134100" imgH="7924800" progId="AcroExch.Document.7">
                  <p:embed/>
                </p:oleObj>
              </mc:Choice>
              <mc:Fallback>
                <p:oleObj name="Acrobat Document" r:id="rId3" imgW="6134100" imgH="7924800" progId="AcroExch.Document.7">
                  <p:embed/>
                  <p:pic>
                    <p:nvPicPr>
                      <p:cNvPr id="54273" name="Object 4">
                        <a:extLst>
                          <a:ext uri="{FF2B5EF4-FFF2-40B4-BE49-F238E27FC236}">
                            <a16:creationId xmlns:a16="http://schemas.microsoft.com/office/drawing/2014/main" id="{31EE7634-9FB8-F842-87F2-BD8593443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 y="0"/>
                        <a:ext cx="530701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3" name="Picture 12">
            <a:extLst>
              <a:ext uri="{FF2B5EF4-FFF2-40B4-BE49-F238E27FC236}">
                <a16:creationId xmlns:a16="http://schemas.microsoft.com/office/drawing/2014/main" id="{8C49DC4D-0DE5-1231-B694-B63D0AF85D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9689" y="0"/>
            <a:ext cx="52117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Oval 3">
            <a:extLst>
              <a:ext uri="{FF2B5EF4-FFF2-40B4-BE49-F238E27FC236}">
                <a16:creationId xmlns:a16="http://schemas.microsoft.com/office/drawing/2014/main" id="{C5922B30-12CB-F3F4-7E8C-1016249FB52A}"/>
              </a:ext>
            </a:extLst>
          </p:cNvPr>
          <p:cNvSpPr/>
          <p:nvPr/>
        </p:nvSpPr>
        <p:spPr>
          <a:xfrm>
            <a:off x="8342657" y="1836146"/>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101815-B9FB-2A61-EE3B-5D1B1C2AE2E6}"/>
              </a:ext>
            </a:extLst>
          </p:cNvPr>
          <p:cNvSpPr/>
          <p:nvPr/>
        </p:nvSpPr>
        <p:spPr>
          <a:xfrm>
            <a:off x="7790109" y="2149018"/>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A181F4B-EBCA-DEDA-A6DF-26391D57AC39}"/>
              </a:ext>
            </a:extLst>
          </p:cNvPr>
          <p:cNvSpPr/>
          <p:nvPr/>
        </p:nvSpPr>
        <p:spPr>
          <a:xfrm>
            <a:off x="7599608" y="2369550"/>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6AD27CC-7D50-5621-D3AA-CB2967C1805A}"/>
              </a:ext>
            </a:extLst>
          </p:cNvPr>
          <p:cNvSpPr/>
          <p:nvPr/>
        </p:nvSpPr>
        <p:spPr>
          <a:xfrm>
            <a:off x="7409107" y="2619923"/>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2C23507-D800-A24F-C4D0-6EF4F77AD125}"/>
              </a:ext>
            </a:extLst>
          </p:cNvPr>
          <p:cNvSpPr/>
          <p:nvPr/>
        </p:nvSpPr>
        <p:spPr>
          <a:xfrm>
            <a:off x="7218606" y="3115224"/>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0383D67-8307-E059-9B6C-5E1C0AB362B2}"/>
              </a:ext>
            </a:extLst>
          </p:cNvPr>
          <p:cNvSpPr/>
          <p:nvPr/>
        </p:nvSpPr>
        <p:spPr>
          <a:xfrm>
            <a:off x="1509042" y="3822795"/>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D1E78FD-3781-BA09-D82E-AED6A05452FD}"/>
              </a:ext>
            </a:extLst>
          </p:cNvPr>
          <p:cNvSpPr/>
          <p:nvPr/>
        </p:nvSpPr>
        <p:spPr>
          <a:xfrm>
            <a:off x="1704236" y="3459999"/>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D83222B-51DF-3D2D-0042-A428A0C10FCD}"/>
              </a:ext>
            </a:extLst>
          </p:cNvPr>
          <p:cNvSpPr/>
          <p:nvPr/>
        </p:nvSpPr>
        <p:spPr>
          <a:xfrm>
            <a:off x="1895482" y="3185039"/>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927F4F3-0AC9-7A6A-F0B2-FEAF2E1715D7}"/>
              </a:ext>
            </a:extLst>
          </p:cNvPr>
          <p:cNvSpPr/>
          <p:nvPr/>
        </p:nvSpPr>
        <p:spPr>
          <a:xfrm>
            <a:off x="2081665" y="2973708"/>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361BA357-7A17-5009-25A7-C33FD935969C}"/>
              </a:ext>
            </a:extLst>
          </p:cNvPr>
          <p:cNvSpPr/>
          <p:nvPr/>
        </p:nvSpPr>
        <p:spPr>
          <a:xfrm>
            <a:off x="2657480" y="2551228"/>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2DF4657-E643-0FCB-67EB-49B60CE49F58}"/>
              </a:ext>
            </a:extLst>
          </p:cNvPr>
          <p:cNvSpPr/>
          <p:nvPr/>
        </p:nvSpPr>
        <p:spPr>
          <a:xfrm>
            <a:off x="1481828" y="5901968"/>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DB4FF92-C701-201F-08A5-A5068A52D630}"/>
              </a:ext>
            </a:extLst>
          </p:cNvPr>
          <p:cNvSpPr/>
          <p:nvPr/>
        </p:nvSpPr>
        <p:spPr>
          <a:xfrm>
            <a:off x="1683215" y="5482867"/>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46E12D5-F779-ED65-841D-52219D273507}"/>
              </a:ext>
            </a:extLst>
          </p:cNvPr>
          <p:cNvSpPr/>
          <p:nvPr/>
        </p:nvSpPr>
        <p:spPr>
          <a:xfrm>
            <a:off x="1887419" y="5117257"/>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859B9E-04F3-2A41-8FF5-968B4057DE0A}"/>
              </a:ext>
            </a:extLst>
          </p:cNvPr>
          <p:cNvSpPr/>
          <p:nvPr/>
        </p:nvSpPr>
        <p:spPr>
          <a:xfrm>
            <a:off x="2069660" y="4824284"/>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C794D90-B6A5-8AE3-3B3A-B6D3C89C140A}"/>
              </a:ext>
            </a:extLst>
          </p:cNvPr>
          <p:cNvSpPr/>
          <p:nvPr/>
        </p:nvSpPr>
        <p:spPr>
          <a:xfrm>
            <a:off x="2646609" y="4666446"/>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DF4424E-A882-216A-D13C-C3D4DE785070}"/>
              </a:ext>
            </a:extLst>
          </p:cNvPr>
          <p:cNvSpPr/>
          <p:nvPr/>
        </p:nvSpPr>
        <p:spPr>
          <a:xfrm>
            <a:off x="7537663" y="5425241"/>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9FE8618-541A-3C54-7A95-44A45BC97040}"/>
              </a:ext>
            </a:extLst>
          </p:cNvPr>
          <p:cNvSpPr/>
          <p:nvPr/>
        </p:nvSpPr>
        <p:spPr>
          <a:xfrm>
            <a:off x="7928791" y="5226304"/>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08DE832-0792-90C7-6E33-7A776F3B7B6A}"/>
              </a:ext>
            </a:extLst>
          </p:cNvPr>
          <p:cNvSpPr/>
          <p:nvPr/>
        </p:nvSpPr>
        <p:spPr>
          <a:xfrm>
            <a:off x="8216319" y="5009348"/>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44977D-53A6-AAFB-130E-54E4F18958AB}"/>
              </a:ext>
            </a:extLst>
          </p:cNvPr>
          <p:cNvSpPr/>
          <p:nvPr/>
        </p:nvSpPr>
        <p:spPr>
          <a:xfrm>
            <a:off x="8454295" y="4855449"/>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7AE8458-0728-9C5E-5D35-FBA69496CD2F}"/>
              </a:ext>
            </a:extLst>
          </p:cNvPr>
          <p:cNvSpPr/>
          <p:nvPr/>
        </p:nvSpPr>
        <p:spPr>
          <a:xfrm>
            <a:off x="8891230" y="4760865"/>
            <a:ext cx="4629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0499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44D8-649C-89A0-2DDA-26EBA22594F1}"/>
              </a:ext>
            </a:extLst>
          </p:cNvPr>
          <p:cNvSpPr>
            <a:spLocks noGrp="1"/>
          </p:cNvSpPr>
          <p:nvPr>
            <p:ph type="title"/>
          </p:nvPr>
        </p:nvSpPr>
        <p:spPr/>
        <p:txBody>
          <a:bodyPr/>
          <a:lstStyle/>
          <a:p>
            <a:r>
              <a:rPr lang="en-US" dirty="0"/>
              <a:t>What other information would you like to know?</a:t>
            </a:r>
          </a:p>
        </p:txBody>
      </p:sp>
    </p:spTree>
    <p:extLst>
      <p:ext uri="{BB962C8B-B14F-4D97-AF65-F5344CB8AC3E}">
        <p14:creationId xmlns:p14="http://schemas.microsoft.com/office/powerpoint/2010/main" val="271486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158E3-820D-7CBC-3900-D6C93A8361F5}"/>
              </a:ext>
            </a:extLst>
          </p:cNvPr>
          <p:cNvSpPr>
            <a:spLocks noGrp="1"/>
          </p:cNvSpPr>
          <p:nvPr>
            <p:ph type="title"/>
          </p:nvPr>
        </p:nvSpPr>
        <p:spPr/>
        <p:txBody>
          <a:bodyPr/>
          <a:lstStyle/>
          <a:p>
            <a:r>
              <a:rPr lang="en-US" dirty="0"/>
              <a:t>Dietary History</a:t>
            </a:r>
          </a:p>
        </p:txBody>
      </p:sp>
      <p:sp>
        <p:nvSpPr>
          <p:cNvPr id="3" name="Content Placeholder 2">
            <a:extLst>
              <a:ext uri="{FF2B5EF4-FFF2-40B4-BE49-F238E27FC236}">
                <a16:creationId xmlns:a16="http://schemas.microsoft.com/office/drawing/2014/main" id="{3692CFDE-41D2-909E-992E-9D2958F3E558}"/>
              </a:ext>
            </a:extLst>
          </p:cNvPr>
          <p:cNvSpPr>
            <a:spLocks noGrp="1"/>
          </p:cNvSpPr>
          <p:nvPr>
            <p:ph idx="1"/>
          </p:nvPr>
        </p:nvSpPr>
        <p:spPr>
          <a:xfrm>
            <a:off x="2231136" y="2333246"/>
            <a:ext cx="7729728" cy="3101983"/>
          </a:xfrm>
        </p:spPr>
        <p:txBody>
          <a:bodyPr>
            <a:noAutofit/>
          </a:bodyPr>
          <a:lstStyle/>
          <a:p>
            <a:r>
              <a:rPr lang="en-US" sz="2000" b="1" dirty="0"/>
              <a:t>What </a:t>
            </a:r>
            <a:r>
              <a:rPr lang="en-US" sz="2000" dirty="0"/>
              <a:t>does the child eat?</a:t>
            </a:r>
            <a:endParaRPr lang="en-US" sz="2000" b="1" dirty="0"/>
          </a:p>
          <a:p>
            <a:pPr lvl="1"/>
            <a:r>
              <a:rPr lang="en-US" sz="2000" dirty="0"/>
              <a:t>Breastfeeding, formula, solids</a:t>
            </a:r>
          </a:p>
          <a:p>
            <a:pPr lvl="1"/>
            <a:r>
              <a:rPr lang="en-US" sz="2000" dirty="0"/>
              <a:t>Quantity</a:t>
            </a:r>
          </a:p>
          <a:p>
            <a:pPr lvl="1"/>
            <a:r>
              <a:rPr lang="en-US" sz="2000" dirty="0"/>
              <a:t>Types of food</a:t>
            </a:r>
          </a:p>
          <a:p>
            <a:pPr lvl="1"/>
            <a:r>
              <a:rPr lang="en-US" sz="2000" dirty="0"/>
              <a:t>3 day food diary helpful</a:t>
            </a:r>
          </a:p>
          <a:p>
            <a:r>
              <a:rPr lang="en-US" sz="2000" b="1" dirty="0"/>
              <a:t>When</a:t>
            </a:r>
            <a:r>
              <a:rPr lang="en-US" sz="2000" dirty="0"/>
              <a:t> does the child eat?</a:t>
            </a:r>
          </a:p>
          <a:p>
            <a:pPr lvl="1"/>
            <a:r>
              <a:rPr lang="en-US" sz="2000" dirty="0"/>
              <a:t>Frequency and duration of meals</a:t>
            </a:r>
          </a:p>
          <a:p>
            <a:r>
              <a:rPr lang="en-US" sz="2000" b="1" dirty="0"/>
              <a:t>Where</a:t>
            </a:r>
            <a:r>
              <a:rPr lang="en-US" sz="2000" dirty="0"/>
              <a:t> does the child eat?</a:t>
            </a:r>
          </a:p>
          <a:p>
            <a:pPr lvl="1"/>
            <a:r>
              <a:rPr lang="en-US" sz="2000" dirty="0"/>
              <a:t>Distractions</a:t>
            </a:r>
          </a:p>
          <a:p>
            <a:pPr lvl="1"/>
            <a:r>
              <a:rPr lang="en-US" sz="2000" dirty="0"/>
              <a:t>Environment (positioning, caregivers)</a:t>
            </a:r>
          </a:p>
        </p:txBody>
      </p:sp>
    </p:spTree>
    <p:extLst>
      <p:ext uri="{BB962C8B-B14F-4D97-AF65-F5344CB8AC3E}">
        <p14:creationId xmlns:p14="http://schemas.microsoft.com/office/powerpoint/2010/main" val="1712863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3385E-A10D-E82D-4B7C-FD9417BA76FC}"/>
              </a:ext>
            </a:extLst>
          </p:cNvPr>
          <p:cNvSpPr>
            <a:spLocks noGrp="1"/>
          </p:cNvSpPr>
          <p:nvPr>
            <p:ph type="title"/>
          </p:nvPr>
        </p:nvSpPr>
        <p:spPr/>
        <p:txBody>
          <a:bodyPr/>
          <a:lstStyle/>
          <a:p>
            <a:r>
              <a:rPr lang="en-US" dirty="0"/>
              <a:t>Feeding </a:t>
            </a:r>
            <a:r>
              <a:rPr lang="en-US" dirty="0" err="1"/>
              <a:t>Behaviours</a:t>
            </a:r>
            <a:endParaRPr lang="en-US" dirty="0"/>
          </a:p>
        </p:txBody>
      </p:sp>
      <p:sp>
        <p:nvSpPr>
          <p:cNvPr id="3" name="Content Placeholder 2">
            <a:extLst>
              <a:ext uri="{FF2B5EF4-FFF2-40B4-BE49-F238E27FC236}">
                <a16:creationId xmlns:a16="http://schemas.microsoft.com/office/drawing/2014/main" id="{1C74E5DA-F811-DA82-4FE7-3DB04AC5F199}"/>
              </a:ext>
            </a:extLst>
          </p:cNvPr>
          <p:cNvSpPr>
            <a:spLocks noGrp="1"/>
          </p:cNvSpPr>
          <p:nvPr>
            <p:ph idx="1"/>
          </p:nvPr>
        </p:nvSpPr>
        <p:spPr/>
        <p:txBody>
          <a:bodyPr>
            <a:normAutofit/>
          </a:bodyPr>
          <a:lstStyle/>
          <a:p>
            <a:r>
              <a:rPr lang="en-US" sz="2000" dirty="0"/>
              <a:t>How does the caregiver know child is hungry (i.e. cues)?</a:t>
            </a:r>
          </a:p>
          <a:p>
            <a:r>
              <a:rPr lang="en-US" sz="2000" dirty="0"/>
              <a:t>How does the caregiver react when child eats well/poorly?</a:t>
            </a:r>
          </a:p>
          <a:p>
            <a:r>
              <a:rPr lang="en-US" sz="2000" dirty="0"/>
              <a:t>Does the child refuse food?</a:t>
            </a:r>
          </a:p>
          <a:p>
            <a:r>
              <a:rPr lang="en-US" sz="2000" dirty="0"/>
              <a:t>Does the child feed differently with different people?</a:t>
            </a:r>
          </a:p>
          <a:p>
            <a:r>
              <a:rPr lang="en-US" sz="2000" dirty="0"/>
              <a:t>Do the caregiver and child have struggles over feeding?</a:t>
            </a:r>
          </a:p>
          <a:p>
            <a:r>
              <a:rPr lang="en-US" sz="2000" dirty="0"/>
              <a:t>Are there any cultural beliefs and practices?</a:t>
            </a:r>
          </a:p>
        </p:txBody>
      </p:sp>
    </p:spTree>
    <p:extLst>
      <p:ext uri="{BB962C8B-B14F-4D97-AF65-F5344CB8AC3E}">
        <p14:creationId xmlns:p14="http://schemas.microsoft.com/office/powerpoint/2010/main" val="121790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18892-C92B-15EF-11FD-039095869F75}"/>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D083CDA9-AE46-9D70-ACCA-E6526BF9F4F1}"/>
              </a:ext>
            </a:extLst>
          </p:cNvPr>
          <p:cNvSpPr>
            <a:spLocks noGrp="1"/>
          </p:cNvSpPr>
          <p:nvPr>
            <p:ph idx="1"/>
          </p:nvPr>
        </p:nvSpPr>
        <p:spPr/>
        <p:txBody>
          <a:bodyPr>
            <a:noAutofit/>
          </a:bodyPr>
          <a:lstStyle/>
          <a:p>
            <a:r>
              <a:rPr lang="en-US" sz="2000" dirty="0"/>
              <a:t>Pregnancy and Birth History</a:t>
            </a:r>
          </a:p>
          <a:p>
            <a:pPr lvl="1"/>
            <a:r>
              <a:rPr lang="en-US" sz="2000" dirty="0"/>
              <a:t>Pre-natal exposures: maternal infection, meds, alcohol</a:t>
            </a:r>
          </a:p>
          <a:p>
            <a:pPr lvl="1"/>
            <a:r>
              <a:rPr lang="en-US" sz="2000" dirty="0"/>
              <a:t>IUGR, gestational age, perinatal stress, birthweight</a:t>
            </a:r>
          </a:p>
          <a:p>
            <a:r>
              <a:rPr lang="en-US" sz="2000" dirty="0"/>
              <a:t>Past Medical History</a:t>
            </a:r>
          </a:p>
          <a:p>
            <a:pPr lvl="1"/>
            <a:r>
              <a:rPr lang="en-US" sz="2000" dirty="0"/>
              <a:t>Chronic diseases may affect intake, absorption, energy needs</a:t>
            </a:r>
          </a:p>
          <a:p>
            <a:r>
              <a:rPr lang="en-US" sz="2000" dirty="0"/>
              <a:t>Developmental History</a:t>
            </a:r>
          </a:p>
          <a:p>
            <a:pPr lvl="1"/>
            <a:r>
              <a:rPr lang="en-US" sz="2000" dirty="0"/>
              <a:t>Developmental and </a:t>
            </a:r>
            <a:r>
              <a:rPr lang="en-US" sz="2000" dirty="0" err="1"/>
              <a:t>behavioural</a:t>
            </a:r>
            <a:r>
              <a:rPr lang="en-US" sz="2000" dirty="0"/>
              <a:t> problems can play a significant role in FTT</a:t>
            </a:r>
          </a:p>
        </p:txBody>
      </p:sp>
    </p:spTree>
    <p:extLst>
      <p:ext uri="{BB962C8B-B14F-4D97-AF65-F5344CB8AC3E}">
        <p14:creationId xmlns:p14="http://schemas.microsoft.com/office/powerpoint/2010/main" val="357646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FE8B-8199-17BA-F063-F91B44C5B4D0}"/>
              </a:ext>
            </a:extLst>
          </p:cNvPr>
          <p:cNvSpPr>
            <a:spLocks noGrp="1"/>
          </p:cNvSpPr>
          <p:nvPr>
            <p:ph type="title"/>
          </p:nvPr>
        </p:nvSpPr>
        <p:spPr/>
        <p:txBody>
          <a:bodyPr/>
          <a:lstStyle/>
          <a:p>
            <a:r>
              <a:rPr lang="en-US" dirty="0"/>
              <a:t>History</a:t>
            </a:r>
          </a:p>
        </p:txBody>
      </p:sp>
      <p:sp>
        <p:nvSpPr>
          <p:cNvPr id="3" name="Content Placeholder 2">
            <a:extLst>
              <a:ext uri="{FF2B5EF4-FFF2-40B4-BE49-F238E27FC236}">
                <a16:creationId xmlns:a16="http://schemas.microsoft.com/office/drawing/2014/main" id="{1D398C40-5432-61F0-10C7-7E6C0275D141}"/>
              </a:ext>
            </a:extLst>
          </p:cNvPr>
          <p:cNvSpPr>
            <a:spLocks noGrp="1"/>
          </p:cNvSpPr>
          <p:nvPr>
            <p:ph idx="1"/>
          </p:nvPr>
        </p:nvSpPr>
        <p:spPr/>
        <p:txBody>
          <a:bodyPr>
            <a:noAutofit/>
          </a:bodyPr>
          <a:lstStyle/>
          <a:p>
            <a:r>
              <a:rPr lang="en-US" sz="2000" dirty="0"/>
              <a:t>Very detailed thorough </a:t>
            </a:r>
            <a:r>
              <a:rPr lang="en-US" sz="2000" b="1" dirty="0"/>
              <a:t>Review of Systems </a:t>
            </a:r>
            <a:r>
              <a:rPr lang="en-US" sz="2000" dirty="0"/>
              <a:t>is critical</a:t>
            </a:r>
          </a:p>
          <a:p>
            <a:r>
              <a:rPr lang="en-US" sz="2000" dirty="0"/>
              <a:t>Particularly inquiring re: signs or symptoms of a medical condition</a:t>
            </a:r>
          </a:p>
          <a:p>
            <a:r>
              <a:rPr lang="en-US" sz="2000" dirty="0"/>
              <a:t>E.g.</a:t>
            </a:r>
          </a:p>
          <a:p>
            <a:pPr lvl="1"/>
            <a:r>
              <a:rPr lang="en-US" sz="2000" dirty="0"/>
              <a:t>Vomiting</a:t>
            </a:r>
          </a:p>
          <a:p>
            <a:pPr lvl="1"/>
            <a:r>
              <a:rPr lang="en-US" sz="2000" dirty="0"/>
              <a:t>Stooling habits</a:t>
            </a:r>
          </a:p>
          <a:p>
            <a:pPr lvl="1"/>
            <a:r>
              <a:rPr lang="en-US" sz="2000" dirty="0"/>
              <a:t>Sleep</a:t>
            </a:r>
          </a:p>
          <a:p>
            <a:pPr lvl="1"/>
            <a:r>
              <a:rPr lang="en-US" sz="2000" dirty="0"/>
              <a:t>Fevers</a:t>
            </a:r>
          </a:p>
          <a:p>
            <a:pPr lvl="1"/>
            <a:r>
              <a:rPr lang="en-US" sz="2000" dirty="0"/>
              <a:t>Rash</a:t>
            </a:r>
          </a:p>
        </p:txBody>
      </p:sp>
    </p:spTree>
    <p:extLst>
      <p:ext uri="{BB962C8B-B14F-4D97-AF65-F5344CB8AC3E}">
        <p14:creationId xmlns:p14="http://schemas.microsoft.com/office/powerpoint/2010/main" val="147522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FC364-4F2C-CC71-332B-D2569205EA22}"/>
              </a:ext>
            </a:extLst>
          </p:cNvPr>
          <p:cNvSpPr>
            <a:spLocks noGrp="1"/>
          </p:cNvSpPr>
          <p:nvPr>
            <p:ph type="title"/>
          </p:nvPr>
        </p:nvSpPr>
        <p:spPr/>
        <p:txBody>
          <a:bodyPr/>
          <a:lstStyle/>
          <a:p>
            <a:r>
              <a:rPr lang="en-US" dirty="0"/>
              <a:t>Family History</a:t>
            </a:r>
          </a:p>
        </p:txBody>
      </p:sp>
      <p:sp>
        <p:nvSpPr>
          <p:cNvPr id="3" name="Content Placeholder 2">
            <a:extLst>
              <a:ext uri="{FF2B5EF4-FFF2-40B4-BE49-F238E27FC236}">
                <a16:creationId xmlns:a16="http://schemas.microsoft.com/office/drawing/2014/main" id="{692CE006-7210-5151-442B-A726FF6A4F3E}"/>
              </a:ext>
            </a:extLst>
          </p:cNvPr>
          <p:cNvSpPr>
            <a:spLocks noGrp="1"/>
          </p:cNvSpPr>
          <p:nvPr>
            <p:ph idx="1"/>
          </p:nvPr>
        </p:nvSpPr>
        <p:spPr/>
        <p:txBody>
          <a:bodyPr>
            <a:normAutofit/>
          </a:bodyPr>
          <a:lstStyle/>
          <a:p>
            <a:r>
              <a:rPr lang="en-US" sz="2000" dirty="0"/>
              <a:t>Weight and height of family members (parents and siblings)</a:t>
            </a:r>
          </a:p>
          <a:p>
            <a:r>
              <a:rPr lang="en-US" sz="2000" dirty="0"/>
              <a:t>History of developmental delay or genetic conditions</a:t>
            </a:r>
          </a:p>
          <a:p>
            <a:r>
              <a:rPr lang="en-US" sz="2000" dirty="0"/>
              <a:t>Illnesses that contribute to poor growth</a:t>
            </a:r>
          </a:p>
        </p:txBody>
      </p:sp>
    </p:spTree>
    <p:extLst>
      <p:ext uri="{BB962C8B-B14F-4D97-AF65-F5344CB8AC3E}">
        <p14:creationId xmlns:p14="http://schemas.microsoft.com/office/powerpoint/2010/main" val="4456744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126B6-257E-B819-9832-0A413CB2A498}"/>
              </a:ext>
            </a:extLst>
          </p:cNvPr>
          <p:cNvSpPr>
            <a:spLocks noGrp="1"/>
          </p:cNvSpPr>
          <p:nvPr>
            <p:ph type="title"/>
          </p:nvPr>
        </p:nvSpPr>
        <p:spPr/>
        <p:txBody>
          <a:bodyPr/>
          <a:lstStyle/>
          <a:p>
            <a:r>
              <a:rPr lang="en-US" dirty="0"/>
              <a:t>Psychosocial History</a:t>
            </a:r>
          </a:p>
        </p:txBody>
      </p:sp>
      <p:sp>
        <p:nvSpPr>
          <p:cNvPr id="3" name="Content Placeholder 2">
            <a:extLst>
              <a:ext uri="{FF2B5EF4-FFF2-40B4-BE49-F238E27FC236}">
                <a16:creationId xmlns:a16="http://schemas.microsoft.com/office/drawing/2014/main" id="{DBA06D46-B897-B328-D1FD-76503E3922C9}"/>
              </a:ext>
            </a:extLst>
          </p:cNvPr>
          <p:cNvSpPr>
            <a:spLocks noGrp="1"/>
          </p:cNvSpPr>
          <p:nvPr>
            <p:ph idx="1"/>
          </p:nvPr>
        </p:nvSpPr>
        <p:spPr>
          <a:xfrm>
            <a:off x="2231136" y="2317204"/>
            <a:ext cx="7729728" cy="3101983"/>
          </a:xfrm>
        </p:spPr>
        <p:txBody>
          <a:bodyPr>
            <a:noAutofit/>
          </a:bodyPr>
          <a:lstStyle/>
          <a:p>
            <a:r>
              <a:rPr lang="en-US" sz="2000" dirty="0"/>
              <a:t>Psychosocial stressors are a leading cause of insufficient nutrient intake in children</a:t>
            </a:r>
          </a:p>
          <a:p>
            <a:pPr lvl="1"/>
            <a:r>
              <a:rPr lang="en-US" sz="2000" dirty="0"/>
              <a:t>E.g. poverty, parental depression, family discord, substance use</a:t>
            </a:r>
          </a:p>
          <a:p>
            <a:r>
              <a:rPr lang="en-US" sz="2000" dirty="0"/>
              <a:t>Ask about:</a:t>
            </a:r>
          </a:p>
          <a:p>
            <a:pPr lvl="1"/>
            <a:r>
              <a:rPr lang="en-US" sz="2000" dirty="0"/>
              <a:t>Family composition and who lives at home</a:t>
            </a:r>
          </a:p>
          <a:p>
            <a:pPr lvl="1"/>
            <a:r>
              <a:rPr lang="en-US" sz="2000" dirty="0"/>
              <a:t>Employment status</a:t>
            </a:r>
          </a:p>
          <a:p>
            <a:pPr lvl="1"/>
            <a:r>
              <a:rPr lang="en-US" sz="2000" dirty="0"/>
              <a:t>Parental education/knowledge of appropriate diet</a:t>
            </a:r>
          </a:p>
          <a:p>
            <a:pPr lvl="1"/>
            <a:r>
              <a:rPr lang="en-US" sz="2000" dirty="0"/>
              <a:t>Degree of social isolation/supports</a:t>
            </a:r>
          </a:p>
          <a:p>
            <a:pPr lvl="1"/>
            <a:r>
              <a:rPr lang="en-US" sz="2000" dirty="0"/>
              <a:t>Family stress</a:t>
            </a:r>
          </a:p>
          <a:p>
            <a:pPr lvl="1"/>
            <a:r>
              <a:rPr lang="en-US" sz="2000" dirty="0"/>
              <a:t>Abuse</a:t>
            </a:r>
          </a:p>
        </p:txBody>
      </p:sp>
    </p:spTree>
    <p:extLst>
      <p:ext uri="{BB962C8B-B14F-4D97-AF65-F5344CB8AC3E}">
        <p14:creationId xmlns:p14="http://schemas.microsoft.com/office/powerpoint/2010/main" val="2344579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4803-94F0-528C-3C30-27408042DE5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6EF8B37-1AE9-7F77-9CA8-516CB1283E18}"/>
              </a:ext>
            </a:extLst>
          </p:cNvPr>
          <p:cNvSpPr>
            <a:spLocks noGrp="1"/>
          </p:cNvSpPr>
          <p:nvPr>
            <p:ph idx="1"/>
          </p:nvPr>
        </p:nvSpPr>
        <p:spPr/>
        <p:txBody>
          <a:bodyPr>
            <a:normAutofit/>
          </a:bodyPr>
          <a:lstStyle/>
          <a:p>
            <a:pPr marL="457200" indent="-457200">
              <a:buFont typeface="+mj-lt"/>
              <a:buAutoNum type="arabicPeriod"/>
            </a:pPr>
            <a:r>
              <a:rPr lang="en-US" sz="2400" dirty="0"/>
              <a:t>Define “failure to thrive” (FTT).</a:t>
            </a:r>
          </a:p>
          <a:p>
            <a:pPr marL="457200" indent="-457200">
              <a:buFont typeface="+mj-lt"/>
              <a:buAutoNum type="arabicPeriod"/>
            </a:pPr>
            <a:r>
              <a:rPr lang="en-US" sz="2400" dirty="0"/>
              <a:t>Discuss the differential diagnosis for FTT in children.</a:t>
            </a:r>
          </a:p>
          <a:p>
            <a:pPr marL="457200" indent="-457200">
              <a:buFont typeface="+mj-lt"/>
              <a:buAutoNum type="arabicPeriod"/>
            </a:pPr>
            <a:r>
              <a:rPr lang="en-US" sz="2400" dirty="0"/>
              <a:t>Outline an appropriate history in a child with FTT.</a:t>
            </a:r>
          </a:p>
          <a:p>
            <a:pPr marL="457200" indent="-457200">
              <a:buFont typeface="+mj-lt"/>
              <a:buAutoNum type="arabicPeriod"/>
            </a:pPr>
            <a:r>
              <a:rPr lang="en-US" sz="2400" dirty="0"/>
              <a:t>Recognize the role of the multidisciplinary team in the management of FTT in children.</a:t>
            </a:r>
          </a:p>
        </p:txBody>
      </p:sp>
    </p:spTree>
    <p:extLst>
      <p:ext uri="{BB962C8B-B14F-4D97-AF65-F5344CB8AC3E}">
        <p14:creationId xmlns:p14="http://schemas.microsoft.com/office/powerpoint/2010/main" val="16689219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8B6D-DD5A-5665-87B4-E8143825028C}"/>
              </a:ext>
            </a:extLst>
          </p:cNvPr>
          <p:cNvSpPr>
            <a:spLocks noGrp="1"/>
          </p:cNvSpPr>
          <p:nvPr>
            <p:ph type="title"/>
          </p:nvPr>
        </p:nvSpPr>
        <p:spPr/>
        <p:txBody>
          <a:bodyPr/>
          <a:lstStyle/>
          <a:p>
            <a:r>
              <a:rPr lang="en-US"/>
              <a:t>What Else would you like to do?</a:t>
            </a:r>
          </a:p>
        </p:txBody>
      </p:sp>
    </p:spTree>
    <p:extLst>
      <p:ext uri="{BB962C8B-B14F-4D97-AF65-F5344CB8AC3E}">
        <p14:creationId xmlns:p14="http://schemas.microsoft.com/office/powerpoint/2010/main" val="448453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EDE54-E7CD-FE9B-A703-68D365F8D38D}"/>
              </a:ext>
            </a:extLst>
          </p:cNvPr>
          <p:cNvSpPr>
            <a:spLocks noGrp="1"/>
          </p:cNvSpPr>
          <p:nvPr>
            <p:ph type="title"/>
          </p:nvPr>
        </p:nvSpPr>
        <p:spPr/>
        <p:txBody>
          <a:bodyPr/>
          <a:lstStyle/>
          <a:p>
            <a:r>
              <a:rPr lang="en-US" dirty="0"/>
              <a:t>Physical Exam</a:t>
            </a:r>
          </a:p>
        </p:txBody>
      </p:sp>
      <p:sp>
        <p:nvSpPr>
          <p:cNvPr id="3" name="Content Placeholder 2">
            <a:extLst>
              <a:ext uri="{FF2B5EF4-FFF2-40B4-BE49-F238E27FC236}">
                <a16:creationId xmlns:a16="http://schemas.microsoft.com/office/drawing/2014/main" id="{67A61E91-86F0-35D8-54D9-808562BFC436}"/>
              </a:ext>
            </a:extLst>
          </p:cNvPr>
          <p:cNvSpPr>
            <a:spLocks noGrp="1"/>
          </p:cNvSpPr>
          <p:nvPr>
            <p:ph idx="1"/>
          </p:nvPr>
        </p:nvSpPr>
        <p:spPr/>
        <p:txBody>
          <a:bodyPr>
            <a:normAutofit/>
          </a:bodyPr>
          <a:lstStyle/>
          <a:p>
            <a:r>
              <a:rPr lang="en-US" sz="2000" dirty="0"/>
              <a:t>Identification of cause and effects</a:t>
            </a:r>
          </a:p>
          <a:p>
            <a:r>
              <a:rPr lang="en-US" sz="2000" dirty="0"/>
              <a:t>Looking for:</a:t>
            </a:r>
          </a:p>
          <a:p>
            <a:pPr lvl="1"/>
            <a:r>
              <a:rPr lang="en-US" sz="2000" dirty="0"/>
              <a:t>Signs of underlying disease that may be impairing growth</a:t>
            </a:r>
          </a:p>
          <a:p>
            <a:pPr lvl="1"/>
            <a:r>
              <a:rPr lang="en-US" sz="2000" dirty="0"/>
              <a:t>Severity of growth failure and effects of malnutrition</a:t>
            </a:r>
          </a:p>
          <a:p>
            <a:pPr lvl="1"/>
            <a:r>
              <a:rPr lang="en-US" sz="2000" dirty="0"/>
              <a:t>Dysmorphic features suggestive of genetic disorder</a:t>
            </a:r>
          </a:p>
          <a:p>
            <a:pPr lvl="1"/>
            <a:r>
              <a:rPr lang="en-US" sz="2000" dirty="0"/>
              <a:t>Signs of possible abuse or neglect - DUTY TO REPORT</a:t>
            </a:r>
          </a:p>
          <a:p>
            <a:r>
              <a:rPr lang="en-US" sz="2000" dirty="0"/>
              <a:t>Think of weight, height, head circumference as vital signs!</a:t>
            </a:r>
          </a:p>
        </p:txBody>
      </p:sp>
    </p:spTree>
    <p:extLst>
      <p:ext uri="{BB962C8B-B14F-4D97-AF65-F5344CB8AC3E}">
        <p14:creationId xmlns:p14="http://schemas.microsoft.com/office/powerpoint/2010/main" val="8144117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09538-CFEB-8CD0-9023-A2C6F20CCB92}"/>
              </a:ext>
            </a:extLst>
          </p:cNvPr>
          <p:cNvSpPr>
            <a:spLocks noGrp="1"/>
          </p:cNvSpPr>
          <p:nvPr>
            <p:ph type="title"/>
          </p:nvPr>
        </p:nvSpPr>
        <p:spPr/>
        <p:txBody>
          <a:bodyPr/>
          <a:lstStyle/>
          <a:p>
            <a:r>
              <a:rPr lang="en-US" dirty="0"/>
              <a:t>Physical Exam</a:t>
            </a:r>
          </a:p>
        </p:txBody>
      </p:sp>
      <p:graphicFrame>
        <p:nvGraphicFramePr>
          <p:cNvPr id="4" name="Table 4">
            <a:extLst>
              <a:ext uri="{FF2B5EF4-FFF2-40B4-BE49-F238E27FC236}">
                <a16:creationId xmlns:a16="http://schemas.microsoft.com/office/drawing/2014/main" id="{9EA33793-308F-6FEC-015E-AA61BB425204}"/>
              </a:ext>
            </a:extLst>
          </p:cNvPr>
          <p:cNvGraphicFramePr>
            <a:graphicFrameLocks noGrp="1"/>
          </p:cNvGraphicFramePr>
          <p:nvPr>
            <p:ph idx="1"/>
            <p:extLst>
              <p:ext uri="{D42A27DB-BD31-4B8C-83A1-F6EECF244321}">
                <p14:modId xmlns:p14="http://schemas.microsoft.com/office/powerpoint/2010/main" val="3095623486"/>
              </p:ext>
            </p:extLst>
          </p:nvPr>
        </p:nvGraphicFramePr>
        <p:xfrm>
          <a:off x="2230438" y="2638425"/>
          <a:ext cx="7731124" cy="3708400"/>
        </p:xfrm>
        <a:graphic>
          <a:graphicData uri="http://schemas.openxmlformats.org/drawingml/2006/table">
            <a:tbl>
              <a:tblPr firstRow="1" bandRow="1">
                <a:tableStyleId>{21E4AEA4-8DFA-4A89-87EB-49C32662AFE0}</a:tableStyleId>
              </a:tblPr>
              <a:tblGrid>
                <a:gridCol w="3865562">
                  <a:extLst>
                    <a:ext uri="{9D8B030D-6E8A-4147-A177-3AD203B41FA5}">
                      <a16:colId xmlns:a16="http://schemas.microsoft.com/office/drawing/2014/main" val="2058760031"/>
                    </a:ext>
                  </a:extLst>
                </a:gridCol>
                <a:gridCol w="3865562">
                  <a:extLst>
                    <a:ext uri="{9D8B030D-6E8A-4147-A177-3AD203B41FA5}">
                      <a16:colId xmlns:a16="http://schemas.microsoft.com/office/drawing/2014/main" val="3723901038"/>
                    </a:ext>
                  </a:extLst>
                </a:gridCol>
              </a:tblGrid>
              <a:tr h="370840">
                <a:tc>
                  <a:txBody>
                    <a:bodyPr/>
                    <a:lstStyle/>
                    <a:p>
                      <a:r>
                        <a:rPr lang="en-US" dirty="0"/>
                        <a:t>Physical Exam Clues</a:t>
                      </a:r>
                    </a:p>
                  </a:txBody>
                  <a:tcPr/>
                </a:tc>
                <a:tc>
                  <a:txBody>
                    <a:bodyPr/>
                    <a:lstStyle/>
                    <a:p>
                      <a:r>
                        <a:rPr lang="en-US" dirty="0"/>
                        <a:t>Potential Significance</a:t>
                      </a:r>
                    </a:p>
                  </a:txBody>
                  <a:tcPr/>
                </a:tc>
                <a:extLst>
                  <a:ext uri="{0D108BD9-81ED-4DB2-BD59-A6C34878D82A}">
                    <a16:rowId xmlns:a16="http://schemas.microsoft.com/office/drawing/2014/main" val="2771408958"/>
                  </a:ext>
                </a:extLst>
              </a:tr>
              <a:tr h="370840">
                <a:tc>
                  <a:txBody>
                    <a:bodyPr/>
                    <a:lstStyle/>
                    <a:p>
                      <a:r>
                        <a:rPr lang="en-US" dirty="0"/>
                        <a:t>Tachypnea/tachycardia?</a:t>
                      </a:r>
                    </a:p>
                  </a:txBody>
                  <a:tcPr/>
                </a:tc>
                <a:tc>
                  <a:txBody>
                    <a:bodyPr/>
                    <a:lstStyle/>
                    <a:p>
                      <a:endParaRPr lang="en-US"/>
                    </a:p>
                  </a:txBody>
                  <a:tcPr/>
                </a:tc>
                <a:extLst>
                  <a:ext uri="{0D108BD9-81ED-4DB2-BD59-A6C34878D82A}">
                    <a16:rowId xmlns:a16="http://schemas.microsoft.com/office/drawing/2014/main" val="1715128561"/>
                  </a:ext>
                </a:extLst>
              </a:tr>
              <a:tr h="370840">
                <a:tc>
                  <a:txBody>
                    <a:bodyPr/>
                    <a:lstStyle/>
                    <a:p>
                      <a:r>
                        <a:rPr lang="en-US" dirty="0"/>
                        <a:t>Hypertension?</a:t>
                      </a:r>
                    </a:p>
                  </a:txBody>
                  <a:tcPr/>
                </a:tc>
                <a:tc>
                  <a:txBody>
                    <a:bodyPr/>
                    <a:lstStyle/>
                    <a:p>
                      <a:endParaRPr lang="en-US"/>
                    </a:p>
                  </a:txBody>
                  <a:tcPr/>
                </a:tc>
                <a:extLst>
                  <a:ext uri="{0D108BD9-81ED-4DB2-BD59-A6C34878D82A}">
                    <a16:rowId xmlns:a16="http://schemas.microsoft.com/office/drawing/2014/main" val="3079239501"/>
                  </a:ext>
                </a:extLst>
              </a:tr>
              <a:tr h="370840">
                <a:tc>
                  <a:txBody>
                    <a:bodyPr/>
                    <a:lstStyle/>
                    <a:p>
                      <a:r>
                        <a:rPr lang="en-US" dirty="0"/>
                        <a:t>Pallor?</a:t>
                      </a:r>
                    </a:p>
                  </a:txBody>
                  <a:tcPr/>
                </a:tc>
                <a:tc>
                  <a:txBody>
                    <a:bodyPr/>
                    <a:lstStyle/>
                    <a:p>
                      <a:endParaRPr lang="en-US"/>
                    </a:p>
                  </a:txBody>
                  <a:tcPr/>
                </a:tc>
                <a:extLst>
                  <a:ext uri="{0D108BD9-81ED-4DB2-BD59-A6C34878D82A}">
                    <a16:rowId xmlns:a16="http://schemas.microsoft.com/office/drawing/2014/main" val="2159113548"/>
                  </a:ext>
                </a:extLst>
              </a:tr>
              <a:tr h="370840">
                <a:tc>
                  <a:txBody>
                    <a:bodyPr/>
                    <a:lstStyle/>
                    <a:p>
                      <a:r>
                        <a:rPr lang="en-US" dirty="0"/>
                        <a:t>Edema?</a:t>
                      </a:r>
                    </a:p>
                  </a:txBody>
                  <a:tcPr/>
                </a:tc>
                <a:tc>
                  <a:txBody>
                    <a:bodyPr/>
                    <a:lstStyle/>
                    <a:p>
                      <a:endParaRPr lang="en-US"/>
                    </a:p>
                  </a:txBody>
                  <a:tcPr/>
                </a:tc>
                <a:extLst>
                  <a:ext uri="{0D108BD9-81ED-4DB2-BD59-A6C34878D82A}">
                    <a16:rowId xmlns:a16="http://schemas.microsoft.com/office/drawing/2014/main" val="3718205974"/>
                  </a:ext>
                </a:extLst>
              </a:tr>
              <a:tr h="370840">
                <a:tc>
                  <a:txBody>
                    <a:bodyPr/>
                    <a:lstStyle/>
                    <a:p>
                      <a:r>
                        <a:rPr lang="en-US" dirty="0"/>
                        <a:t>Microcephaly?</a:t>
                      </a:r>
                    </a:p>
                  </a:txBody>
                  <a:tcPr/>
                </a:tc>
                <a:tc>
                  <a:txBody>
                    <a:bodyPr/>
                    <a:lstStyle/>
                    <a:p>
                      <a:endParaRPr lang="en-US"/>
                    </a:p>
                  </a:txBody>
                  <a:tcPr/>
                </a:tc>
                <a:extLst>
                  <a:ext uri="{0D108BD9-81ED-4DB2-BD59-A6C34878D82A}">
                    <a16:rowId xmlns:a16="http://schemas.microsoft.com/office/drawing/2014/main" val="2916971323"/>
                  </a:ext>
                </a:extLst>
              </a:tr>
              <a:tr h="370840">
                <a:tc>
                  <a:txBody>
                    <a:bodyPr/>
                    <a:lstStyle/>
                    <a:p>
                      <a:r>
                        <a:rPr lang="en-US" dirty="0"/>
                        <a:t>Cardiac murmur?</a:t>
                      </a:r>
                    </a:p>
                  </a:txBody>
                  <a:tcPr/>
                </a:tc>
                <a:tc>
                  <a:txBody>
                    <a:bodyPr/>
                    <a:lstStyle/>
                    <a:p>
                      <a:endParaRPr lang="en-US"/>
                    </a:p>
                  </a:txBody>
                  <a:tcPr/>
                </a:tc>
                <a:extLst>
                  <a:ext uri="{0D108BD9-81ED-4DB2-BD59-A6C34878D82A}">
                    <a16:rowId xmlns:a16="http://schemas.microsoft.com/office/drawing/2014/main" val="3026870931"/>
                  </a:ext>
                </a:extLst>
              </a:tr>
              <a:tr h="370840">
                <a:tc>
                  <a:txBody>
                    <a:bodyPr/>
                    <a:lstStyle/>
                    <a:p>
                      <a:r>
                        <a:rPr lang="en-US" dirty="0"/>
                        <a:t>Abdominal distention?</a:t>
                      </a:r>
                    </a:p>
                  </a:txBody>
                  <a:tcPr/>
                </a:tc>
                <a:tc>
                  <a:txBody>
                    <a:bodyPr/>
                    <a:lstStyle/>
                    <a:p>
                      <a:endParaRPr lang="en-US"/>
                    </a:p>
                  </a:txBody>
                  <a:tcPr/>
                </a:tc>
                <a:extLst>
                  <a:ext uri="{0D108BD9-81ED-4DB2-BD59-A6C34878D82A}">
                    <a16:rowId xmlns:a16="http://schemas.microsoft.com/office/drawing/2014/main" val="3455025122"/>
                  </a:ext>
                </a:extLst>
              </a:tr>
              <a:tr h="370840">
                <a:tc>
                  <a:txBody>
                    <a:bodyPr/>
                    <a:lstStyle/>
                    <a:p>
                      <a:r>
                        <a:rPr lang="en-US" dirty="0"/>
                        <a:t>Clubbing?</a:t>
                      </a:r>
                    </a:p>
                  </a:txBody>
                  <a:tcPr/>
                </a:tc>
                <a:tc>
                  <a:txBody>
                    <a:bodyPr/>
                    <a:lstStyle/>
                    <a:p>
                      <a:endParaRPr lang="en-US" dirty="0"/>
                    </a:p>
                  </a:txBody>
                  <a:tcPr/>
                </a:tc>
                <a:extLst>
                  <a:ext uri="{0D108BD9-81ED-4DB2-BD59-A6C34878D82A}">
                    <a16:rowId xmlns:a16="http://schemas.microsoft.com/office/drawing/2014/main" val="1110582324"/>
                  </a:ext>
                </a:extLst>
              </a:tr>
              <a:tr h="370840">
                <a:tc>
                  <a:txBody>
                    <a:bodyPr/>
                    <a:lstStyle/>
                    <a:p>
                      <a:r>
                        <a:rPr lang="en-US" dirty="0"/>
                        <a:t>Cheilosis?</a:t>
                      </a:r>
                    </a:p>
                  </a:txBody>
                  <a:tcPr/>
                </a:tc>
                <a:tc>
                  <a:txBody>
                    <a:bodyPr/>
                    <a:lstStyle/>
                    <a:p>
                      <a:endParaRPr lang="en-US" dirty="0"/>
                    </a:p>
                  </a:txBody>
                  <a:tcPr/>
                </a:tc>
                <a:extLst>
                  <a:ext uri="{0D108BD9-81ED-4DB2-BD59-A6C34878D82A}">
                    <a16:rowId xmlns:a16="http://schemas.microsoft.com/office/drawing/2014/main" val="3519484684"/>
                  </a:ext>
                </a:extLst>
              </a:tr>
            </a:tbl>
          </a:graphicData>
        </a:graphic>
      </p:graphicFrame>
    </p:spTree>
    <p:extLst>
      <p:ext uri="{BB962C8B-B14F-4D97-AF65-F5344CB8AC3E}">
        <p14:creationId xmlns:p14="http://schemas.microsoft.com/office/powerpoint/2010/main" val="367092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EA33793-308F-6FEC-015E-AA61BB425204}"/>
              </a:ext>
            </a:extLst>
          </p:cNvPr>
          <p:cNvGraphicFramePr>
            <a:graphicFrameLocks noGrp="1"/>
          </p:cNvGraphicFramePr>
          <p:nvPr>
            <p:ph idx="1"/>
            <p:extLst>
              <p:ext uri="{D42A27DB-BD31-4B8C-83A1-F6EECF244321}">
                <p14:modId xmlns:p14="http://schemas.microsoft.com/office/powerpoint/2010/main" val="2783544173"/>
              </p:ext>
            </p:extLst>
          </p:nvPr>
        </p:nvGraphicFramePr>
        <p:xfrm>
          <a:off x="2230438" y="896620"/>
          <a:ext cx="7731124" cy="3708400"/>
        </p:xfrm>
        <a:graphic>
          <a:graphicData uri="http://schemas.openxmlformats.org/drawingml/2006/table">
            <a:tbl>
              <a:tblPr firstRow="1" bandRow="1">
                <a:tableStyleId>{21E4AEA4-8DFA-4A89-87EB-49C32662AFE0}</a:tableStyleId>
              </a:tblPr>
              <a:tblGrid>
                <a:gridCol w="3865562">
                  <a:extLst>
                    <a:ext uri="{9D8B030D-6E8A-4147-A177-3AD203B41FA5}">
                      <a16:colId xmlns:a16="http://schemas.microsoft.com/office/drawing/2014/main" val="2058760031"/>
                    </a:ext>
                  </a:extLst>
                </a:gridCol>
                <a:gridCol w="3865562">
                  <a:extLst>
                    <a:ext uri="{9D8B030D-6E8A-4147-A177-3AD203B41FA5}">
                      <a16:colId xmlns:a16="http://schemas.microsoft.com/office/drawing/2014/main" val="3723901038"/>
                    </a:ext>
                  </a:extLst>
                </a:gridCol>
              </a:tblGrid>
              <a:tr h="370840">
                <a:tc>
                  <a:txBody>
                    <a:bodyPr/>
                    <a:lstStyle/>
                    <a:p>
                      <a:r>
                        <a:rPr lang="en-US" dirty="0"/>
                        <a:t>Physical Exam Clues</a:t>
                      </a:r>
                    </a:p>
                  </a:txBody>
                  <a:tcPr/>
                </a:tc>
                <a:tc>
                  <a:txBody>
                    <a:bodyPr/>
                    <a:lstStyle/>
                    <a:p>
                      <a:r>
                        <a:rPr lang="en-US" dirty="0"/>
                        <a:t>Potential Significance</a:t>
                      </a:r>
                    </a:p>
                  </a:txBody>
                  <a:tcPr/>
                </a:tc>
                <a:extLst>
                  <a:ext uri="{0D108BD9-81ED-4DB2-BD59-A6C34878D82A}">
                    <a16:rowId xmlns:a16="http://schemas.microsoft.com/office/drawing/2014/main" val="2771408958"/>
                  </a:ext>
                </a:extLst>
              </a:tr>
              <a:tr h="370840">
                <a:tc>
                  <a:txBody>
                    <a:bodyPr/>
                    <a:lstStyle/>
                    <a:p>
                      <a:r>
                        <a:rPr lang="en-US" dirty="0"/>
                        <a:t>Tachypnea/tachycardia?</a:t>
                      </a:r>
                    </a:p>
                  </a:txBody>
                  <a:tcPr/>
                </a:tc>
                <a:tc>
                  <a:txBody>
                    <a:bodyPr/>
                    <a:lstStyle/>
                    <a:p>
                      <a:r>
                        <a:rPr lang="en-US" dirty="0"/>
                        <a:t>Increased metabolic demands</a:t>
                      </a:r>
                    </a:p>
                  </a:txBody>
                  <a:tcPr/>
                </a:tc>
                <a:extLst>
                  <a:ext uri="{0D108BD9-81ED-4DB2-BD59-A6C34878D82A}">
                    <a16:rowId xmlns:a16="http://schemas.microsoft.com/office/drawing/2014/main" val="1715128561"/>
                  </a:ext>
                </a:extLst>
              </a:tr>
              <a:tr h="370840">
                <a:tc>
                  <a:txBody>
                    <a:bodyPr/>
                    <a:lstStyle/>
                    <a:p>
                      <a:r>
                        <a:rPr lang="en-US" dirty="0"/>
                        <a:t>Hypertension?</a:t>
                      </a:r>
                    </a:p>
                  </a:txBody>
                  <a:tcPr/>
                </a:tc>
                <a:tc>
                  <a:txBody>
                    <a:bodyPr/>
                    <a:lstStyle/>
                    <a:p>
                      <a:endParaRPr lang="en-US" dirty="0"/>
                    </a:p>
                  </a:txBody>
                  <a:tcPr/>
                </a:tc>
                <a:extLst>
                  <a:ext uri="{0D108BD9-81ED-4DB2-BD59-A6C34878D82A}">
                    <a16:rowId xmlns:a16="http://schemas.microsoft.com/office/drawing/2014/main" val="3079239501"/>
                  </a:ext>
                </a:extLst>
              </a:tr>
              <a:tr h="370840">
                <a:tc>
                  <a:txBody>
                    <a:bodyPr/>
                    <a:lstStyle/>
                    <a:p>
                      <a:r>
                        <a:rPr lang="en-US" dirty="0"/>
                        <a:t>Pallor?</a:t>
                      </a:r>
                    </a:p>
                  </a:txBody>
                  <a:tcPr/>
                </a:tc>
                <a:tc>
                  <a:txBody>
                    <a:bodyPr/>
                    <a:lstStyle/>
                    <a:p>
                      <a:endParaRPr lang="en-US" dirty="0"/>
                    </a:p>
                  </a:txBody>
                  <a:tcPr/>
                </a:tc>
                <a:extLst>
                  <a:ext uri="{0D108BD9-81ED-4DB2-BD59-A6C34878D82A}">
                    <a16:rowId xmlns:a16="http://schemas.microsoft.com/office/drawing/2014/main" val="2159113548"/>
                  </a:ext>
                </a:extLst>
              </a:tr>
              <a:tr h="370840">
                <a:tc>
                  <a:txBody>
                    <a:bodyPr/>
                    <a:lstStyle/>
                    <a:p>
                      <a:r>
                        <a:rPr lang="en-US" dirty="0"/>
                        <a:t>Edema?</a:t>
                      </a:r>
                    </a:p>
                  </a:txBody>
                  <a:tcPr/>
                </a:tc>
                <a:tc>
                  <a:txBody>
                    <a:bodyPr/>
                    <a:lstStyle/>
                    <a:p>
                      <a:endParaRPr lang="en-US" dirty="0"/>
                    </a:p>
                  </a:txBody>
                  <a:tcPr/>
                </a:tc>
                <a:extLst>
                  <a:ext uri="{0D108BD9-81ED-4DB2-BD59-A6C34878D82A}">
                    <a16:rowId xmlns:a16="http://schemas.microsoft.com/office/drawing/2014/main" val="3718205974"/>
                  </a:ext>
                </a:extLst>
              </a:tr>
              <a:tr h="370840">
                <a:tc>
                  <a:txBody>
                    <a:bodyPr/>
                    <a:lstStyle/>
                    <a:p>
                      <a:r>
                        <a:rPr lang="en-US" dirty="0"/>
                        <a:t>Microcephaly?</a:t>
                      </a:r>
                    </a:p>
                  </a:txBody>
                  <a:tcPr/>
                </a:tc>
                <a:tc>
                  <a:txBody>
                    <a:bodyPr/>
                    <a:lstStyle/>
                    <a:p>
                      <a:endParaRPr lang="en-US" dirty="0"/>
                    </a:p>
                  </a:txBody>
                  <a:tcPr/>
                </a:tc>
                <a:extLst>
                  <a:ext uri="{0D108BD9-81ED-4DB2-BD59-A6C34878D82A}">
                    <a16:rowId xmlns:a16="http://schemas.microsoft.com/office/drawing/2014/main" val="2916971323"/>
                  </a:ext>
                </a:extLst>
              </a:tr>
              <a:tr h="370840">
                <a:tc>
                  <a:txBody>
                    <a:bodyPr/>
                    <a:lstStyle/>
                    <a:p>
                      <a:r>
                        <a:rPr lang="en-US" dirty="0"/>
                        <a:t>Cardiac murmur?</a:t>
                      </a:r>
                    </a:p>
                  </a:txBody>
                  <a:tcPr/>
                </a:tc>
                <a:tc>
                  <a:txBody>
                    <a:bodyPr/>
                    <a:lstStyle/>
                    <a:p>
                      <a:endParaRPr lang="en-US" dirty="0"/>
                    </a:p>
                  </a:txBody>
                  <a:tcPr/>
                </a:tc>
                <a:extLst>
                  <a:ext uri="{0D108BD9-81ED-4DB2-BD59-A6C34878D82A}">
                    <a16:rowId xmlns:a16="http://schemas.microsoft.com/office/drawing/2014/main" val="3026870931"/>
                  </a:ext>
                </a:extLst>
              </a:tr>
              <a:tr h="370840">
                <a:tc>
                  <a:txBody>
                    <a:bodyPr/>
                    <a:lstStyle/>
                    <a:p>
                      <a:r>
                        <a:rPr lang="en-US" dirty="0"/>
                        <a:t>Abdominal distention?</a:t>
                      </a:r>
                    </a:p>
                  </a:txBody>
                  <a:tcPr/>
                </a:tc>
                <a:tc>
                  <a:txBody>
                    <a:bodyPr/>
                    <a:lstStyle/>
                    <a:p>
                      <a:endParaRPr lang="en-US" dirty="0"/>
                    </a:p>
                  </a:txBody>
                  <a:tcPr/>
                </a:tc>
                <a:extLst>
                  <a:ext uri="{0D108BD9-81ED-4DB2-BD59-A6C34878D82A}">
                    <a16:rowId xmlns:a16="http://schemas.microsoft.com/office/drawing/2014/main" val="3455025122"/>
                  </a:ext>
                </a:extLst>
              </a:tr>
              <a:tr h="370840">
                <a:tc>
                  <a:txBody>
                    <a:bodyPr/>
                    <a:lstStyle/>
                    <a:p>
                      <a:r>
                        <a:rPr lang="en-US" dirty="0"/>
                        <a:t>Clubbing?</a:t>
                      </a:r>
                    </a:p>
                  </a:txBody>
                  <a:tcPr/>
                </a:tc>
                <a:tc>
                  <a:txBody>
                    <a:bodyPr/>
                    <a:lstStyle/>
                    <a:p>
                      <a:endParaRPr lang="en-US" dirty="0"/>
                    </a:p>
                  </a:txBody>
                  <a:tcPr/>
                </a:tc>
                <a:extLst>
                  <a:ext uri="{0D108BD9-81ED-4DB2-BD59-A6C34878D82A}">
                    <a16:rowId xmlns:a16="http://schemas.microsoft.com/office/drawing/2014/main" val="1110582324"/>
                  </a:ext>
                </a:extLst>
              </a:tr>
              <a:tr h="370840">
                <a:tc>
                  <a:txBody>
                    <a:bodyPr/>
                    <a:lstStyle/>
                    <a:p>
                      <a:r>
                        <a:rPr lang="en-US" dirty="0"/>
                        <a:t>Cheilosis?</a:t>
                      </a:r>
                    </a:p>
                  </a:txBody>
                  <a:tcPr/>
                </a:tc>
                <a:tc>
                  <a:txBody>
                    <a:bodyPr/>
                    <a:lstStyle/>
                    <a:p>
                      <a:endParaRPr lang="en-US" dirty="0"/>
                    </a:p>
                  </a:txBody>
                  <a:tcPr/>
                </a:tc>
                <a:extLst>
                  <a:ext uri="{0D108BD9-81ED-4DB2-BD59-A6C34878D82A}">
                    <a16:rowId xmlns:a16="http://schemas.microsoft.com/office/drawing/2014/main" val="3519484684"/>
                  </a:ext>
                </a:extLst>
              </a:tr>
            </a:tbl>
          </a:graphicData>
        </a:graphic>
      </p:graphicFrame>
    </p:spTree>
    <p:extLst>
      <p:ext uri="{BB962C8B-B14F-4D97-AF65-F5344CB8AC3E}">
        <p14:creationId xmlns:p14="http://schemas.microsoft.com/office/powerpoint/2010/main" val="30517538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EA33793-308F-6FEC-015E-AA61BB425204}"/>
              </a:ext>
            </a:extLst>
          </p:cNvPr>
          <p:cNvGraphicFramePr>
            <a:graphicFrameLocks noGrp="1"/>
          </p:cNvGraphicFramePr>
          <p:nvPr>
            <p:ph idx="1"/>
            <p:extLst>
              <p:ext uri="{D42A27DB-BD31-4B8C-83A1-F6EECF244321}">
                <p14:modId xmlns:p14="http://schemas.microsoft.com/office/powerpoint/2010/main" val="3571651027"/>
              </p:ext>
            </p:extLst>
          </p:nvPr>
        </p:nvGraphicFramePr>
        <p:xfrm>
          <a:off x="2230438" y="896620"/>
          <a:ext cx="7731124" cy="3708400"/>
        </p:xfrm>
        <a:graphic>
          <a:graphicData uri="http://schemas.openxmlformats.org/drawingml/2006/table">
            <a:tbl>
              <a:tblPr firstRow="1" bandRow="1">
                <a:tableStyleId>{21E4AEA4-8DFA-4A89-87EB-49C32662AFE0}</a:tableStyleId>
              </a:tblPr>
              <a:tblGrid>
                <a:gridCol w="3865562">
                  <a:extLst>
                    <a:ext uri="{9D8B030D-6E8A-4147-A177-3AD203B41FA5}">
                      <a16:colId xmlns:a16="http://schemas.microsoft.com/office/drawing/2014/main" val="2058760031"/>
                    </a:ext>
                  </a:extLst>
                </a:gridCol>
                <a:gridCol w="3865562">
                  <a:extLst>
                    <a:ext uri="{9D8B030D-6E8A-4147-A177-3AD203B41FA5}">
                      <a16:colId xmlns:a16="http://schemas.microsoft.com/office/drawing/2014/main" val="3723901038"/>
                    </a:ext>
                  </a:extLst>
                </a:gridCol>
              </a:tblGrid>
              <a:tr h="370840">
                <a:tc>
                  <a:txBody>
                    <a:bodyPr/>
                    <a:lstStyle/>
                    <a:p>
                      <a:r>
                        <a:rPr lang="en-US" dirty="0"/>
                        <a:t>Physical Exam Clues</a:t>
                      </a:r>
                    </a:p>
                  </a:txBody>
                  <a:tcPr/>
                </a:tc>
                <a:tc>
                  <a:txBody>
                    <a:bodyPr/>
                    <a:lstStyle/>
                    <a:p>
                      <a:r>
                        <a:rPr lang="en-US" dirty="0"/>
                        <a:t>Potential Significance</a:t>
                      </a:r>
                    </a:p>
                  </a:txBody>
                  <a:tcPr/>
                </a:tc>
                <a:extLst>
                  <a:ext uri="{0D108BD9-81ED-4DB2-BD59-A6C34878D82A}">
                    <a16:rowId xmlns:a16="http://schemas.microsoft.com/office/drawing/2014/main" val="2771408958"/>
                  </a:ext>
                </a:extLst>
              </a:tr>
              <a:tr h="370840">
                <a:tc>
                  <a:txBody>
                    <a:bodyPr/>
                    <a:lstStyle/>
                    <a:p>
                      <a:r>
                        <a:rPr lang="en-US" dirty="0"/>
                        <a:t>Tachypnea/tachycardia?</a:t>
                      </a:r>
                    </a:p>
                  </a:txBody>
                  <a:tcPr/>
                </a:tc>
                <a:tc>
                  <a:txBody>
                    <a:bodyPr/>
                    <a:lstStyle/>
                    <a:p>
                      <a:r>
                        <a:rPr lang="en-US" dirty="0"/>
                        <a:t>Increased metabolic demands</a:t>
                      </a:r>
                    </a:p>
                  </a:txBody>
                  <a:tcPr/>
                </a:tc>
                <a:extLst>
                  <a:ext uri="{0D108BD9-81ED-4DB2-BD59-A6C34878D82A}">
                    <a16:rowId xmlns:a16="http://schemas.microsoft.com/office/drawing/2014/main" val="1715128561"/>
                  </a:ext>
                </a:extLst>
              </a:tr>
              <a:tr h="370840">
                <a:tc>
                  <a:txBody>
                    <a:bodyPr/>
                    <a:lstStyle/>
                    <a:p>
                      <a:r>
                        <a:rPr lang="en-US" dirty="0"/>
                        <a:t>Hypertension?</a:t>
                      </a:r>
                    </a:p>
                  </a:txBody>
                  <a:tcPr/>
                </a:tc>
                <a:tc>
                  <a:txBody>
                    <a:bodyPr/>
                    <a:lstStyle/>
                    <a:p>
                      <a:r>
                        <a:rPr lang="en-US" dirty="0"/>
                        <a:t>Renal disease</a:t>
                      </a:r>
                    </a:p>
                  </a:txBody>
                  <a:tcPr/>
                </a:tc>
                <a:extLst>
                  <a:ext uri="{0D108BD9-81ED-4DB2-BD59-A6C34878D82A}">
                    <a16:rowId xmlns:a16="http://schemas.microsoft.com/office/drawing/2014/main" val="3079239501"/>
                  </a:ext>
                </a:extLst>
              </a:tr>
              <a:tr h="370840">
                <a:tc>
                  <a:txBody>
                    <a:bodyPr/>
                    <a:lstStyle/>
                    <a:p>
                      <a:r>
                        <a:rPr lang="en-US" dirty="0"/>
                        <a:t>Pallor?</a:t>
                      </a:r>
                    </a:p>
                  </a:txBody>
                  <a:tcPr/>
                </a:tc>
                <a:tc>
                  <a:txBody>
                    <a:bodyPr/>
                    <a:lstStyle/>
                    <a:p>
                      <a:endParaRPr lang="en-US" dirty="0"/>
                    </a:p>
                  </a:txBody>
                  <a:tcPr/>
                </a:tc>
                <a:extLst>
                  <a:ext uri="{0D108BD9-81ED-4DB2-BD59-A6C34878D82A}">
                    <a16:rowId xmlns:a16="http://schemas.microsoft.com/office/drawing/2014/main" val="2159113548"/>
                  </a:ext>
                </a:extLst>
              </a:tr>
              <a:tr h="370840">
                <a:tc>
                  <a:txBody>
                    <a:bodyPr/>
                    <a:lstStyle/>
                    <a:p>
                      <a:r>
                        <a:rPr lang="en-US" dirty="0"/>
                        <a:t>Edema?</a:t>
                      </a:r>
                    </a:p>
                  </a:txBody>
                  <a:tcPr/>
                </a:tc>
                <a:tc>
                  <a:txBody>
                    <a:bodyPr/>
                    <a:lstStyle/>
                    <a:p>
                      <a:endParaRPr lang="en-US" dirty="0"/>
                    </a:p>
                  </a:txBody>
                  <a:tcPr/>
                </a:tc>
                <a:extLst>
                  <a:ext uri="{0D108BD9-81ED-4DB2-BD59-A6C34878D82A}">
                    <a16:rowId xmlns:a16="http://schemas.microsoft.com/office/drawing/2014/main" val="3718205974"/>
                  </a:ext>
                </a:extLst>
              </a:tr>
              <a:tr h="370840">
                <a:tc>
                  <a:txBody>
                    <a:bodyPr/>
                    <a:lstStyle/>
                    <a:p>
                      <a:r>
                        <a:rPr lang="en-US" dirty="0"/>
                        <a:t>Microcephaly?</a:t>
                      </a:r>
                    </a:p>
                  </a:txBody>
                  <a:tcPr/>
                </a:tc>
                <a:tc>
                  <a:txBody>
                    <a:bodyPr/>
                    <a:lstStyle/>
                    <a:p>
                      <a:endParaRPr lang="en-US" dirty="0"/>
                    </a:p>
                  </a:txBody>
                  <a:tcPr/>
                </a:tc>
                <a:extLst>
                  <a:ext uri="{0D108BD9-81ED-4DB2-BD59-A6C34878D82A}">
                    <a16:rowId xmlns:a16="http://schemas.microsoft.com/office/drawing/2014/main" val="2916971323"/>
                  </a:ext>
                </a:extLst>
              </a:tr>
              <a:tr h="370840">
                <a:tc>
                  <a:txBody>
                    <a:bodyPr/>
                    <a:lstStyle/>
                    <a:p>
                      <a:r>
                        <a:rPr lang="en-US" dirty="0"/>
                        <a:t>Cardiac murmur?</a:t>
                      </a:r>
                    </a:p>
                  </a:txBody>
                  <a:tcPr/>
                </a:tc>
                <a:tc>
                  <a:txBody>
                    <a:bodyPr/>
                    <a:lstStyle/>
                    <a:p>
                      <a:endParaRPr lang="en-US" dirty="0"/>
                    </a:p>
                  </a:txBody>
                  <a:tcPr/>
                </a:tc>
                <a:extLst>
                  <a:ext uri="{0D108BD9-81ED-4DB2-BD59-A6C34878D82A}">
                    <a16:rowId xmlns:a16="http://schemas.microsoft.com/office/drawing/2014/main" val="3026870931"/>
                  </a:ext>
                </a:extLst>
              </a:tr>
              <a:tr h="370840">
                <a:tc>
                  <a:txBody>
                    <a:bodyPr/>
                    <a:lstStyle/>
                    <a:p>
                      <a:r>
                        <a:rPr lang="en-US" dirty="0"/>
                        <a:t>Abdominal distention?</a:t>
                      </a:r>
                    </a:p>
                  </a:txBody>
                  <a:tcPr/>
                </a:tc>
                <a:tc>
                  <a:txBody>
                    <a:bodyPr/>
                    <a:lstStyle/>
                    <a:p>
                      <a:endParaRPr lang="en-US" dirty="0"/>
                    </a:p>
                  </a:txBody>
                  <a:tcPr/>
                </a:tc>
                <a:extLst>
                  <a:ext uri="{0D108BD9-81ED-4DB2-BD59-A6C34878D82A}">
                    <a16:rowId xmlns:a16="http://schemas.microsoft.com/office/drawing/2014/main" val="3455025122"/>
                  </a:ext>
                </a:extLst>
              </a:tr>
              <a:tr h="370840">
                <a:tc>
                  <a:txBody>
                    <a:bodyPr/>
                    <a:lstStyle/>
                    <a:p>
                      <a:r>
                        <a:rPr lang="en-US" dirty="0"/>
                        <a:t>Clubbing?</a:t>
                      </a:r>
                    </a:p>
                  </a:txBody>
                  <a:tcPr/>
                </a:tc>
                <a:tc>
                  <a:txBody>
                    <a:bodyPr/>
                    <a:lstStyle/>
                    <a:p>
                      <a:endParaRPr lang="en-US" dirty="0"/>
                    </a:p>
                  </a:txBody>
                  <a:tcPr/>
                </a:tc>
                <a:extLst>
                  <a:ext uri="{0D108BD9-81ED-4DB2-BD59-A6C34878D82A}">
                    <a16:rowId xmlns:a16="http://schemas.microsoft.com/office/drawing/2014/main" val="1110582324"/>
                  </a:ext>
                </a:extLst>
              </a:tr>
              <a:tr h="370840">
                <a:tc>
                  <a:txBody>
                    <a:bodyPr/>
                    <a:lstStyle/>
                    <a:p>
                      <a:r>
                        <a:rPr lang="en-US" dirty="0"/>
                        <a:t>Cheilosis?</a:t>
                      </a:r>
                    </a:p>
                  </a:txBody>
                  <a:tcPr/>
                </a:tc>
                <a:tc>
                  <a:txBody>
                    <a:bodyPr/>
                    <a:lstStyle/>
                    <a:p>
                      <a:endParaRPr lang="en-US" dirty="0"/>
                    </a:p>
                  </a:txBody>
                  <a:tcPr/>
                </a:tc>
                <a:extLst>
                  <a:ext uri="{0D108BD9-81ED-4DB2-BD59-A6C34878D82A}">
                    <a16:rowId xmlns:a16="http://schemas.microsoft.com/office/drawing/2014/main" val="3519484684"/>
                  </a:ext>
                </a:extLst>
              </a:tr>
            </a:tbl>
          </a:graphicData>
        </a:graphic>
      </p:graphicFrame>
    </p:spTree>
    <p:extLst>
      <p:ext uri="{BB962C8B-B14F-4D97-AF65-F5344CB8AC3E}">
        <p14:creationId xmlns:p14="http://schemas.microsoft.com/office/powerpoint/2010/main" val="2319619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EA33793-308F-6FEC-015E-AA61BB425204}"/>
              </a:ext>
            </a:extLst>
          </p:cNvPr>
          <p:cNvGraphicFramePr>
            <a:graphicFrameLocks noGrp="1"/>
          </p:cNvGraphicFramePr>
          <p:nvPr>
            <p:ph idx="1"/>
            <p:extLst>
              <p:ext uri="{D42A27DB-BD31-4B8C-83A1-F6EECF244321}">
                <p14:modId xmlns:p14="http://schemas.microsoft.com/office/powerpoint/2010/main" val="136030453"/>
              </p:ext>
            </p:extLst>
          </p:nvPr>
        </p:nvGraphicFramePr>
        <p:xfrm>
          <a:off x="2230438" y="896620"/>
          <a:ext cx="7731124" cy="3708400"/>
        </p:xfrm>
        <a:graphic>
          <a:graphicData uri="http://schemas.openxmlformats.org/drawingml/2006/table">
            <a:tbl>
              <a:tblPr firstRow="1" bandRow="1">
                <a:tableStyleId>{21E4AEA4-8DFA-4A89-87EB-49C32662AFE0}</a:tableStyleId>
              </a:tblPr>
              <a:tblGrid>
                <a:gridCol w="3865562">
                  <a:extLst>
                    <a:ext uri="{9D8B030D-6E8A-4147-A177-3AD203B41FA5}">
                      <a16:colId xmlns:a16="http://schemas.microsoft.com/office/drawing/2014/main" val="2058760031"/>
                    </a:ext>
                  </a:extLst>
                </a:gridCol>
                <a:gridCol w="3865562">
                  <a:extLst>
                    <a:ext uri="{9D8B030D-6E8A-4147-A177-3AD203B41FA5}">
                      <a16:colId xmlns:a16="http://schemas.microsoft.com/office/drawing/2014/main" val="3723901038"/>
                    </a:ext>
                  </a:extLst>
                </a:gridCol>
              </a:tblGrid>
              <a:tr h="370840">
                <a:tc>
                  <a:txBody>
                    <a:bodyPr/>
                    <a:lstStyle/>
                    <a:p>
                      <a:r>
                        <a:rPr lang="en-US" dirty="0"/>
                        <a:t>Physical Exam Clues</a:t>
                      </a:r>
                    </a:p>
                  </a:txBody>
                  <a:tcPr/>
                </a:tc>
                <a:tc>
                  <a:txBody>
                    <a:bodyPr/>
                    <a:lstStyle/>
                    <a:p>
                      <a:r>
                        <a:rPr lang="en-US" dirty="0"/>
                        <a:t>Potential Significance</a:t>
                      </a:r>
                    </a:p>
                  </a:txBody>
                  <a:tcPr/>
                </a:tc>
                <a:extLst>
                  <a:ext uri="{0D108BD9-81ED-4DB2-BD59-A6C34878D82A}">
                    <a16:rowId xmlns:a16="http://schemas.microsoft.com/office/drawing/2014/main" val="2771408958"/>
                  </a:ext>
                </a:extLst>
              </a:tr>
              <a:tr h="370840">
                <a:tc>
                  <a:txBody>
                    <a:bodyPr/>
                    <a:lstStyle/>
                    <a:p>
                      <a:r>
                        <a:rPr lang="en-US" dirty="0"/>
                        <a:t>Tachypnea/tachycardia?</a:t>
                      </a:r>
                    </a:p>
                  </a:txBody>
                  <a:tcPr/>
                </a:tc>
                <a:tc>
                  <a:txBody>
                    <a:bodyPr/>
                    <a:lstStyle/>
                    <a:p>
                      <a:r>
                        <a:rPr lang="en-US" dirty="0"/>
                        <a:t>Increased metabolic demands</a:t>
                      </a:r>
                    </a:p>
                  </a:txBody>
                  <a:tcPr/>
                </a:tc>
                <a:extLst>
                  <a:ext uri="{0D108BD9-81ED-4DB2-BD59-A6C34878D82A}">
                    <a16:rowId xmlns:a16="http://schemas.microsoft.com/office/drawing/2014/main" val="1715128561"/>
                  </a:ext>
                </a:extLst>
              </a:tr>
              <a:tr h="370840">
                <a:tc>
                  <a:txBody>
                    <a:bodyPr/>
                    <a:lstStyle/>
                    <a:p>
                      <a:r>
                        <a:rPr lang="en-US" dirty="0"/>
                        <a:t>Hypertension?</a:t>
                      </a:r>
                    </a:p>
                  </a:txBody>
                  <a:tcPr/>
                </a:tc>
                <a:tc>
                  <a:txBody>
                    <a:bodyPr/>
                    <a:lstStyle/>
                    <a:p>
                      <a:r>
                        <a:rPr lang="en-US" dirty="0"/>
                        <a:t>Renal disease</a:t>
                      </a:r>
                    </a:p>
                  </a:txBody>
                  <a:tcPr/>
                </a:tc>
                <a:extLst>
                  <a:ext uri="{0D108BD9-81ED-4DB2-BD59-A6C34878D82A}">
                    <a16:rowId xmlns:a16="http://schemas.microsoft.com/office/drawing/2014/main" val="3079239501"/>
                  </a:ext>
                </a:extLst>
              </a:tr>
              <a:tr h="370840">
                <a:tc>
                  <a:txBody>
                    <a:bodyPr/>
                    <a:lstStyle/>
                    <a:p>
                      <a:r>
                        <a:rPr lang="en-US" dirty="0"/>
                        <a:t>Pallor?</a:t>
                      </a:r>
                    </a:p>
                  </a:txBody>
                  <a:tcPr/>
                </a:tc>
                <a:tc>
                  <a:txBody>
                    <a:bodyPr/>
                    <a:lstStyle/>
                    <a:p>
                      <a:r>
                        <a:rPr lang="en-US" dirty="0"/>
                        <a:t>Anemia</a:t>
                      </a:r>
                    </a:p>
                  </a:txBody>
                  <a:tcPr/>
                </a:tc>
                <a:extLst>
                  <a:ext uri="{0D108BD9-81ED-4DB2-BD59-A6C34878D82A}">
                    <a16:rowId xmlns:a16="http://schemas.microsoft.com/office/drawing/2014/main" val="2159113548"/>
                  </a:ext>
                </a:extLst>
              </a:tr>
              <a:tr h="370840">
                <a:tc>
                  <a:txBody>
                    <a:bodyPr/>
                    <a:lstStyle/>
                    <a:p>
                      <a:r>
                        <a:rPr lang="en-US" dirty="0"/>
                        <a:t>Edema?</a:t>
                      </a:r>
                    </a:p>
                  </a:txBody>
                  <a:tcPr/>
                </a:tc>
                <a:tc>
                  <a:txBody>
                    <a:bodyPr/>
                    <a:lstStyle/>
                    <a:p>
                      <a:endParaRPr lang="en-US" dirty="0"/>
                    </a:p>
                  </a:txBody>
                  <a:tcPr/>
                </a:tc>
                <a:extLst>
                  <a:ext uri="{0D108BD9-81ED-4DB2-BD59-A6C34878D82A}">
                    <a16:rowId xmlns:a16="http://schemas.microsoft.com/office/drawing/2014/main" val="3718205974"/>
                  </a:ext>
                </a:extLst>
              </a:tr>
              <a:tr h="370840">
                <a:tc>
                  <a:txBody>
                    <a:bodyPr/>
                    <a:lstStyle/>
                    <a:p>
                      <a:r>
                        <a:rPr lang="en-US" dirty="0"/>
                        <a:t>Microcephaly?</a:t>
                      </a:r>
                    </a:p>
                  </a:txBody>
                  <a:tcPr/>
                </a:tc>
                <a:tc>
                  <a:txBody>
                    <a:bodyPr/>
                    <a:lstStyle/>
                    <a:p>
                      <a:endParaRPr lang="en-US" dirty="0"/>
                    </a:p>
                  </a:txBody>
                  <a:tcPr/>
                </a:tc>
                <a:extLst>
                  <a:ext uri="{0D108BD9-81ED-4DB2-BD59-A6C34878D82A}">
                    <a16:rowId xmlns:a16="http://schemas.microsoft.com/office/drawing/2014/main" val="2916971323"/>
                  </a:ext>
                </a:extLst>
              </a:tr>
              <a:tr h="370840">
                <a:tc>
                  <a:txBody>
                    <a:bodyPr/>
                    <a:lstStyle/>
                    <a:p>
                      <a:r>
                        <a:rPr lang="en-US" dirty="0"/>
                        <a:t>Cardiac murmur?</a:t>
                      </a:r>
                    </a:p>
                  </a:txBody>
                  <a:tcPr/>
                </a:tc>
                <a:tc>
                  <a:txBody>
                    <a:bodyPr/>
                    <a:lstStyle/>
                    <a:p>
                      <a:endParaRPr lang="en-US" dirty="0"/>
                    </a:p>
                  </a:txBody>
                  <a:tcPr/>
                </a:tc>
                <a:extLst>
                  <a:ext uri="{0D108BD9-81ED-4DB2-BD59-A6C34878D82A}">
                    <a16:rowId xmlns:a16="http://schemas.microsoft.com/office/drawing/2014/main" val="3026870931"/>
                  </a:ext>
                </a:extLst>
              </a:tr>
              <a:tr h="370840">
                <a:tc>
                  <a:txBody>
                    <a:bodyPr/>
                    <a:lstStyle/>
                    <a:p>
                      <a:r>
                        <a:rPr lang="en-US" dirty="0"/>
                        <a:t>Abdominal distention?</a:t>
                      </a:r>
                    </a:p>
                  </a:txBody>
                  <a:tcPr/>
                </a:tc>
                <a:tc>
                  <a:txBody>
                    <a:bodyPr/>
                    <a:lstStyle/>
                    <a:p>
                      <a:endParaRPr lang="en-US" dirty="0"/>
                    </a:p>
                  </a:txBody>
                  <a:tcPr/>
                </a:tc>
                <a:extLst>
                  <a:ext uri="{0D108BD9-81ED-4DB2-BD59-A6C34878D82A}">
                    <a16:rowId xmlns:a16="http://schemas.microsoft.com/office/drawing/2014/main" val="3455025122"/>
                  </a:ext>
                </a:extLst>
              </a:tr>
              <a:tr h="370840">
                <a:tc>
                  <a:txBody>
                    <a:bodyPr/>
                    <a:lstStyle/>
                    <a:p>
                      <a:r>
                        <a:rPr lang="en-US" dirty="0"/>
                        <a:t>Clubbing?</a:t>
                      </a:r>
                    </a:p>
                  </a:txBody>
                  <a:tcPr/>
                </a:tc>
                <a:tc>
                  <a:txBody>
                    <a:bodyPr/>
                    <a:lstStyle/>
                    <a:p>
                      <a:endParaRPr lang="en-US" dirty="0"/>
                    </a:p>
                  </a:txBody>
                  <a:tcPr/>
                </a:tc>
                <a:extLst>
                  <a:ext uri="{0D108BD9-81ED-4DB2-BD59-A6C34878D82A}">
                    <a16:rowId xmlns:a16="http://schemas.microsoft.com/office/drawing/2014/main" val="1110582324"/>
                  </a:ext>
                </a:extLst>
              </a:tr>
              <a:tr h="370840">
                <a:tc>
                  <a:txBody>
                    <a:bodyPr/>
                    <a:lstStyle/>
                    <a:p>
                      <a:r>
                        <a:rPr lang="en-US" dirty="0"/>
                        <a:t>Cheilosis?</a:t>
                      </a:r>
                    </a:p>
                  </a:txBody>
                  <a:tcPr/>
                </a:tc>
                <a:tc>
                  <a:txBody>
                    <a:bodyPr/>
                    <a:lstStyle/>
                    <a:p>
                      <a:endParaRPr lang="en-US" dirty="0"/>
                    </a:p>
                  </a:txBody>
                  <a:tcPr/>
                </a:tc>
                <a:extLst>
                  <a:ext uri="{0D108BD9-81ED-4DB2-BD59-A6C34878D82A}">
                    <a16:rowId xmlns:a16="http://schemas.microsoft.com/office/drawing/2014/main" val="3519484684"/>
                  </a:ext>
                </a:extLst>
              </a:tr>
            </a:tbl>
          </a:graphicData>
        </a:graphic>
      </p:graphicFrame>
    </p:spTree>
    <p:extLst>
      <p:ext uri="{BB962C8B-B14F-4D97-AF65-F5344CB8AC3E}">
        <p14:creationId xmlns:p14="http://schemas.microsoft.com/office/powerpoint/2010/main" val="4151556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EA33793-308F-6FEC-015E-AA61BB425204}"/>
              </a:ext>
            </a:extLst>
          </p:cNvPr>
          <p:cNvGraphicFramePr>
            <a:graphicFrameLocks noGrp="1"/>
          </p:cNvGraphicFramePr>
          <p:nvPr>
            <p:ph idx="1"/>
          </p:nvPr>
        </p:nvGraphicFramePr>
        <p:xfrm>
          <a:off x="2230438" y="896620"/>
          <a:ext cx="7731124" cy="3977640"/>
        </p:xfrm>
        <a:graphic>
          <a:graphicData uri="http://schemas.openxmlformats.org/drawingml/2006/table">
            <a:tbl>
              <a:tblPr firstRow="1" bandRow="1">
                <a:tableStyleId>{21E4AEA4-8DFA-4A89-87EB-49C32662AFE0}</a:tableStyleId>
              </a:tblPr>
              <a:tblGrid>
                <a:gridCol w="3865562">
                  <a:extLst>
                    <a:ext uri="{9D8B030D-6E8A-4147-A177-3AD203B41FA5}">
                      <a16:colId xmlns:a16="http://schemas.microsoft.com/office/drawing/2014/main" val="2058760031"/>
                    </a:ext>
                  </a:extLst>
                </a:gridCol>
                <a:gridCol w="3865562">
                  <a:extLst>
                    <a:ext uri="{9D8B030D-6E8A-4147-A177-3AD203B41FA5}">
                      <a16:colId xmlns:a16="http://schemas.microsoft.com/office/drawing/2014/main" val="3723901038"/>
                    </a:ext>
                  </a:extLst>
                </a:gridCol>
              </a:tblGrid>
              <a:tr h="370840">
                <a:tc>
                  <a:txBody>
                    <a:bodyPr/>
                    <a:lstStyle/>
                    <a:p>
                      <a:r>
                        <a:rPr lang="en-US" dirty="0"/>
                        <a:t>Physical Exam Clues</a:t>
                      </a:r>
                    </a:p>
                  </a:txBody>
                  <a:tcPr/>
                </a:tc>
                <a:tc>
                  <a:txBody>
                    <a:bodyPr/>
                    <a:lstStyle/>
                    <a:p>
                      <a:r>
                        <a:rPr lang="en-US" dirty="0"/>
                        <a:t>Potential Significance</a:t>
                      </a:r>
                    </a:p>
                  </a:txBody>
                  <a:tcPr/>
                </a:tc>
                <a:extLst>
                  <a:ext uri="{0D108BD9-81ED-4DB2-BD59-A6C34878D82A}">
                    <a16:rowId xmlns:a16="http://schemas.microsoft.com/office/drawing/2014/main" val="2771408958"/>
                  </a:ext>
                </a:extLst>
              </a:tr>
              <a:tr h="370840">
                <a:tc>
                  <a:txBody>
                    <a:bodyPr/>
                    <a:lstStyle/>
                    <a:p>
                      <a:r>
                        <a:rPr lang="en-US" dirty="0"/>
                        <a:t>Tachypnea/tachycardia?</a:t>
                      </a:r>
                    </a:p>
                  </a:txBody>
                  <a:tcPr/>
                </a:tc>
                <a:tc>
                  <a:txBody>
                    <a:bodyPr/>
                    <a:lstStyle/>
                    <a:p>
                      <a:r>
                        <a:rPr lang="en-US" dirty="0"/>
                        <a:t>Increased metabolic demands</a:t>
                      </a:r>
                    </a:p>
                  </a:txBody>
                  <a:tcPr/>
                </a:tc>
                <a:extLst>
                  <a:ext uri="{0D108BD9-81ED-4DB2-BD59-A6C34878D82A}">
                    <a16:rowId xmlns:a16="http://schemas.microsoft.com/office/drawing/2014/main" val="1715128561"/>
                  </a:ext>
                </a:extLst>
              </a:tr>
              <a:tr h="370840">
                <a:tc>
                  <a:txBody>
                    <a:bodyPr/>
                    <a:lstStyle/>
                    <a:p>
                      <a:r>
                        <a:rPr lang="en-US" dirty="0"/>
                        <a:t>Hypertension?</a:t>
                      </a:r>
                    </a:p>
                  </a:txBody>
                  <a:tcPr/>
                </a:tc>
                <a:tc>
                  <a:txBody>
                    <a:bodyPr/>
                    <a:lstStyle/>
                    <a:p>
                      <a:r>
                        <a:rPr lang="en-US" dirty="0"/>
                        <a:t>Renal disease</a:t>
                      </a:r>
                    </a:p>
                  </a:txBody>
                  <a:tcPr/>
                </a:tc>
                <a:extLst>
                  <a:ext uri="{0D108BD9-81ED-4DB2-BD59-A6C34878D82A}">
                    <a16:rowId xmlns:a16="http://schemas.microsoft.com/office/drawing/2014/main" val="3079239501"/>
                  </a:ext>
                </a:extLst>
              </a:tr>
              <a:tr h="370840">
                <a:tc>
                  <a:txBody>
                    <a:bodyPr/>
                    <a:lstStyle/>
                    <a:p>
                      <a:r>
                        <a:rPr lang="en-US" dirty="0"/>
                        <a:t>Pallor?</a:t>
                      </a:r>
                    </a:p>
                  </a:txBody>
                  <a:tcPr/>
                </a:tc>
                <a:tc>
                  <a:txBody>
                    <a:bodyPr/>
                    <a:lstStyle/>
                    <a:p>
                      <a:r>
                        <a:rPr lang="en-US" dirty="0"/>
                        <a:t>Anemia</a:t>
                      </a:r>
                    </a:p>
                  </a:txBody>
                  <a:tcPr/>
                </a:tc>
                <a:extLst>
                  <a:ext uri="{0D108BD9-81ED-4DB2-BD59-A6C34878D82A}">
                    <a16:rowId xmlns:a16="http://schemas.microsoft.com/office/drawing/2014/main" val="2159113548"/>
                  </a:ext>
                </a:extLst>
              </a:tr>
              <a:tr h="370840">
                <a:tc>
                  <a:txBody>
                    <a:bodyPr/>
                    <a:lstStyle/>
                    <a:p>
                      <a:r>
                        <a:rPr lang="en-US" dirty="0"/>
                        <a:t>Edema?</a:t>
                      </a:r>
                    </a:p>
                  </a:txBody>
                  <a:tcPr/>
                </a:tc>
                <a:tc>
                  <a:txBody>
                    <a:bodyPr/>
                    <a:lstStyle/>
                    <a:p>
                      <a:r>
                        <a:rPr lang="en-US" dirty="0"/>
                        <a:t>Protein deficiency</a:t>
                      </a:r>
                    </a:p>
                    <a:p>
                      <a:r>
                        <a:rPr lang="en-US" dirty="0"/>
                        <a:t>Renal disease</a:t>
                      </a:r>
                    </a:p>
                  </a:txBody>
                  <a:tcPr/>
                </a:tc>
                <a:extLst>
                  <a:ext uri="{0D108BD9-81ED-4DB2-BD59-A6C34878D82A}">
                    <a16:rowId xmlns:a16="http://schemas.microsoft.com/office/drawing/2014/main" val="3718205974"/>
                  </a:ext>
                </a:extLst>
              </a:tr>
              <a:tr h="370840">
                <a:tc>
                  <a:txBody>
                    <a:bodyPr/>
                    <a:lstStyle/>
                    <a:p>
                      <a:r>
                        <a:rPr lang="en-US" dirty="0"/>
                        <a:t>Microcephaly?</a:t>
                      </a:r>
                    </a:p>
                  </a:txBody>
                  <a:tcPr/>
                </a:tc>
                <a:tc>
                  <a:txBody>
                    <a:bodyPr/>
                    <a:lstStyle/>
                    <a:p>
                      <a:endParaRPr lang="en-US" dirty="0"/>
                    </a:p>
                  </a:txBody>
                  <a:tcPr/>
                </a:tc>
                <a:extLst>
                  <a:ext uri="{0D108BD9-81ED-4DB2-BD59-A6C34878D82A}">
                    <a16:rowId xmlns:a16="http://schemas.microsoft.com/office/drawing/2014/main" val="2916971323"/>
                  </a:ext>
                </a:extLst>
              </a:tr>
              <a:tr h="370840">
                <a:tc>
                  <a:txBody>
                    <a:bodyPr/>
                    <a:lstStyle/>
                    <a:p>
                      <a:r>
                        <a:rPr lang="en-US" dirty="0"/>
                        <a:t>Cardiac murmur?</a:t>
                      </a:r>
                    </a:p>
                  </a:txBody>
                  <a:tcPr/>
                </a:tc>
                <a:tc>
                  <a:txBody>
                    <a:bodyPr/>
                    <a:lstStyle/>
                    <a:p>
                      <a:endParaRPr lang="en-US" dirty="0"/>
                    </a:p>
                  </a:txBody>
                  <a:tcPr/>
                </a:tc>
                <a:extLst>
                  <a:ext uri="{0D108BD9-81ED-4DB2-BD59-A6C34878D82A}">
                    <a16:rowId xmlns:a16="http://schemas.microsoft.com/office/drawing/2014/main" val="3026870931"/>
                  </a:ext>
                </a:extLst>
              </a:tr>
              <a:tr h="370840">
                <a:tc>
                  <a:txBody>
                    <a:bodyPr/>
                    <a:lstStyle/>
                    <a:p>
                      <a:r>
                        <a:rPr lang="en-US" dirty="0"/>
                        <a:t>Abdominal distention?</a:t>
                      </a:r>
                    </a:p>
                  </a:txBody>
                  <a:tcPr/>
                </a:tc>
                <a:tc>
                  <a:txBody>
                    <a:bodyPr/>
                    <a:lstStyle/>
                    <a:p>
                      <a:endParaRPr lang="en-US" dirty="0"/>
                    </a:p>
                  </a:txBody>
                  <a:tcPr/>
                </a:tc>
                <a:extLst>
                  <a:ext uri="{0D108BD9-81ED-4DB2-BD59-A6C34878D82A}">
                    <a16:rowId xmlns:a16="http://schemas.microsoft.com/office/drawing/2014/main" val="3455025122"/>
                  </a:ext>
                </a:extLst>
              </a:tr>
              <a:tr h="370840">
                <a:tc>
                  <a:txBody>
                    <a:bodyPr/>
                    <a:lstStyle/>
                    <a:p>
                      <a:r>
                        <a:rPr lang="en-US" dirty="0"/>
                        <a:t>Clubbing?</a:t>
                      </a:r>
                    </a:p>
                  </a:txBody>
                  <a:tcPr/>
                </a:tc>
                <a:tc>
                  <a:txBody>
                    <a:bodyPr/>
                    <a:lstStyle/>
                    <a:p>
                      <a:endParaRPr lang="en-US" dirty="0"/>
                    </a:p>
                  </a:txBody>
                  <a:tcPr/>
                </a:tc>
                <a:extLst>
                  <a:ext uri="{0D108BD9-81ED-4DB2-BD59-A6C34878D82A}">
                    <a16:rowId xmlns:a16="http://schemas.microsoft.com/office/drawing/2014/main" val="1110582324"/>
                  </a:ext>
                </a:extLst>
              </a:tr>
              <a:tr h="370840">
                <a:tc>
                  <a:txBody>
                    <a:bodyPr/>
                    <a:lstStyle/>
                    <a:p>
                      <a:r>
                        <a:rPr lang="en-US" dirty="0"/>
                        <a:t>Cheilosis?</a:t>
                      </a:r>
                    </a:p>
                  </a:txBody>
                  <a:tcPr/>
                </a:tc>
                <a:tc>
                  <a:txBody>
                    <a:bodyPr/>
                    <a:lstStyle/>
                    <a:p>
                      <a:endParaRPr lang="en-US" dirty="0"/>
                    </a:p>
                  </a:txBody>
                  <a:tcPr/>
                </a:tc>
                <a:extLst>
                  <a:ext uri="{0D108BD9-81ED-4DB2-BD59-A6C34878D82A}">
                    <a16:rowId xmlns:a16="http://schemas.microsoft.com/office/drawing/2014/main" val="3519484684"/>
                  </a:ext>
                </a:extLst>
              </a:tr>
            </a:tbl>
          </a:graphicData>
        </a:graphic>
      </p:graphicFrame>
    </p:spTree>
    <p:extLst>
      <p:ext uri="{BB962C8B-B14F-4D97-AF65-F5344CB8AC3E}">
        <p14:creationId xmlns:p14="http://schemas.microsoft.com/office/powerpoint/2010/main" val="166007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EA33793-308F-6FEC-015E-AA61BB425204}"/>
              </a:ext>
            </a:extLst>
          </p:cNvPr>
          <p:cNvGraphicFramePr>
            <a:graphicFrameLocks noGrp="1"/>
          </p:cNvGraphicFramePr>
          <p:nvPr>
            <p:ph idx="1"/>
            <p:extLst>
              <p:ext uri="{D42A27DB-BD31-4B8C-83A1-F6EECF244321}">
                <p14:modId xmlns:p14="http://schemas.microsoft.com/office/powerpoint/2010/main" val="2472148075"/>
              </p:ext>
            </p:extLst>
          </p:nvPr>
        </p:nvGraphicFramePr>
        <p:xfrm>
          <a:off x="2230438" y="896620"/>
          <a:ext cx="7731124" cy="4795520"/>
        </p:xfrm>
        <a:graphic>
          <a:graphicData uri="http://schemas.openxmlformats.org/drawingml/2006/table">
            <a:tbl>
              <a:tblPr firstRow="1" bandRow="1">
                <a:tableStyleId>{21E4AEA4-8DFA-4A89-87EB-49C32662AFE0}</a:tableStyleId>
              </a:tblPr>
              <a:tblGrid>
                <a:gridCol w="3865562">
                  <a:extLst>
                    <a:ext uri="{9D8B030D-6E8A-4147-A177-3AD203B41FA5}">
                      <a16:colId xmlns:a16="http://schemas.microsoft.com/office/drawing/2014/main" val="2058760031"/>
                    </a:ext>
                  </a:extLst>
                </a:gridCol>
                <a:gridCol w="3865562">
                  <a:extLst>
                    <a:ext uri="{9D8B030D-6E8A-4147-A177-3AD203B41FA5}">
                      <a16:colId xmlns:a16="http://schemas.microsoft.com/office/drawing/2014/main" val="3723901038"/>
                    </a:ext>
                  </a:extLst>
                </a:gridCol>
              </a:tblGrid>
              <a:tr h="370840">
                <a:tc>
                  <a:txBody>
                    <a:bodyPr/>
                    <a:lstStyle/>
                    <a:p>
                      <a:r>
                        <a:rPr lang="en-US" dirty="0"/>
                        <a:t>Physical Exam Clues</a:t>
                      </a:r>
                    </a:p>
                  </a:txBody>
                  <a:tcPr/>
                </a:tc>
                <a:tc>
                  <a:txBody>
                    <a:bodyPr/>
                    <a:lstStyle/>
                    <a:p>
                      <a:r>
                        <a:rPr lang="en-US" dirty="0"/>
                        <a:t>Potential Significance</a:t>
                      </a:r>
                    </a:p>
                  </a:txBody>
                  <a:tcPr/>
                </a:tc>
                <a:extLst>
                  <a:ext uri="{0D108BD9-81ED-4DB2-BD59-A6C34878D82A}">
                    <a16:rowId xmlns:a16="http://schemas.microsoft.com/office/drawing/2014/main" val="2771408958"/>
                  </a:ext>
                </a:extLst>
              </a:tr>
              <a:tr h="370840">
                <a:tc>
                  <a:txBody>
                    <a:bodyPr/>
                    <a:lstStyle/>
                    <a:p>
                      <a:r>
                        <a:rPr lang="en-US" dirty="0"/>
                        <a:t>Tachypnea/tachycardia?</a:t>
                      </a:r>
                    </a:p>
                  </a:txBody>
                  <a:tcPr/>
                </a:tc>
                <a:tc>
                  <a:txBody>
                    <a:bodyPr/>
                    <a:lstStyle/>
                    <a:p>
                      <a:r>
                        <a:rPr lang="en-US" dirty="0"/>
                        <a:t>Increased metabolic demands</a:t>
                      </a:r>
                    </a:p>
                  </a:txBody>
                  <a:tcPr/>
                </a:tc>
                <a:extLst>
                  <a:ext uri="{0D108BD9-81ED-4DB2-BD59-A6C34878D82A}">
                    <a16:rowId xmlns:a16="http://schemas.microsoft.com/office/drawing/2014/main" val="1715128561"/>
                  </a:ext>
                </a:extLst>
              </a:tr>
              <a:tr h="370840">
                <a:tc>
                  <a:txBody>
                    <a:bodyPr/>
                    <a:lstStyle/>
                    <a:p>
                      <a:r>
                        <a:rPr lang="en-US" dirty="0"/>
                        <a:t>Hypertension?</a:t>
                      </a:r>
                    </a:p>
                  </a:txBody>
                  <a:tcPr/>
                </a:tc>
                <a:tc>
                  <a:txBody>
                    <a:bodyPr/>
                    <a:lstStyle/>
                    <a:p>
                      <a:r>
                        <a:rPr lang="en-US" dirty="0"/>
                        <a:t>Renal disease</a:t>
                      </a:r>
                    </a:p>
                  </a:txBody>
                  <a:tcPr/>
                </a:tc>
                <a:extLst>
                  <a:ext uri="{0D108BD9-81ED-4DB2-BD59-A6C34878D82A}">
                    <a16:rowId xmlns:a16="http://schemas.microsoft.com/office/drawing/2014/main" val="3079239501"/>
                  </a:ext>
                </a:extLst>
              </a:tr>
              <a:tr h="370840">
                <a:tc>
                  <a:txBody>
                    <a:bodyPr/>
                    <a:lstStyle/>
                    <a:p>
                      <a:r>
                        <a:rPr lang="en-US" dirty="0"/>
                        <a:t>Pallor?</a:t>
                      </a:r>
                    </a:p>
                  </a:txBody>
                  <a:tcPr/>
                </a:tc>
                <a:tc>
                  <a:txBody>
                    <a:bodyPr/>
                    <a:lstStyle/>
                    <a:p>
                      <a:r>
                        <a:rPr lang="en-US" dirty="0"/>
                        <a:t>Anemia</a:t>
                      </a:r>
                    </a:p>
                  </a:txBody>
                  <a:tcPr/>
                </a:tc>
                <a:extLst>
                  <a:ext uri="{0D108BD9-81ED-4DB2-BD59-A6C34878D82A}">
                    <a16:rowId xmlns:a16="http://schemas.microsoft.com/office/drawing/2014/main" val="2159113548"/>
                  </a:ext>
                </a:extLst>
              </a:tr>
              <a:tr h="370840">
                <a:tc>
                  <a:txBody>
                    <a:bodyPr/>
                    <a:lstStyle/>
                    <a:p>
                      <a:r>
                        <a:rPr lang="en-US" dirty="0"/>
                        <a:t>Edema?</a:t>
                      </a:r>
                    </a:p>
                  </a:txBody>
                  <a:tcPr/>
                </a:tc>
                <a:tc>
                  <a:txBody>
                    <a:bodyPr/>
                    <a:lstStyle/>
                    <a:p>
                      <a:r>
                        <a:rPr lang="en-US" dirty="0"/>
                        <a:t>Protein deficiency</a:t>
                      </a:r>
                    </a:p>
                    <a:p>
                      <a:r>
                        <a:rPr lang="en-US" dirty="0"/>
                        <a:t>Renal disease</a:t>
                      </a:r>
                    </a:p>
                  </a:txBody>
                  <a:tcPr/>
                </a:tc>
                <a:extLst>
                  <a:ext uri="{0D108BD9-81ED-4DB2-BD59-A6C34878D82A}">
                    <a16:rowId xmlns:a16="http://schemas.microsoft.com/office/drawing/2014/main" val="3718205974"/>
                  </a:ext>
                </a:extLst>
              </a:tr>
              <a:tr h="370840">
                <a:tc>
                  <a:txBody>
                    <a:bodyPr/>
                    <a:lstStyle/>
                    <a:p>
                      <a:r>
                        <a:rPr lang="en-US" dirty="0"/>
                        <a:t>Microcephaly?</a:t>
                      </a:r>
                    </a:p>
                  </a:txBody>
                  <a:tcPr/>
                </a:tc>
                <a:tc>
                  <a:txBody>
                    <a:bodyPr/>
                    <a:lstStyle/>
                    <a:p>
                      <a:r>
                        <a:rPr lang="en-US" dirty="0"/>
                        <a:t>Neurologic disorder</a:t>
                      </a:r>
                    </a:p>
                    <a:p>
                      <a:r>
                        <a:rPr lang="en-US" dirty="0"/>
                        <a:t>Fetal alcohol syndrome</a:t>
                      </a:r>
                    </a:p>
                    <a:p>
                      <a:r>
                        <a:rPr lang="en-US" dirty="0"/>
                        <a:t>Congenital infection</a:t>
                      </a:r>
                    </a:p>
                    <a:p>
                      <a:r>
                        <a:rPr lang="en-US" dirty="0"/>
                        <a:t>Genetic syndrome</a:t>
                      </a:r>
                    </a:p>
                  </a:txBody>
                  <a:tcPr/>
                </a:tc>
                <a:extLst>
                  <a:ext uri="{0D108BD9-81ED-4DB2-BD59-A6C34878D82A}">
                    <a16:rowId xmlns:a16="http://schemas.microsoft.com/office/drawing/2014/main" val="2916971323"/>
                  </a:ext>
                </a:extLst>
              </a:tr>
              <a:tr h="370840">
                <a:tc>
                  <a:txBody>
                    <a:bodyPr/>
                    <a:lstStyle/>
                    <a:p>
                      <a:r>
                        <a:rPr lang="en-US" dirty="0"/>
                        <a:t>Cardiac murmur?</a:t>
                      </a:r>
                    </a:p>
                  </a:txBody>
                  <a:tcPr/>
                </a:tc>
                <a:tc>
                  <a:txBody>
                    <a:bodyPr/>
                    <a:lstStyle/>
                    <a:p>
                      <a:endParaRPr lang="en-US" dirty="0"/>
                    </a:p>
                  </a:txBody>
                  <a:tcPr/>
                </a:tc>
                <a:extLst>
                  <a:ext uri="{0D108BD9-81ED-4DB2-BD59-A6C34878D82A}">
                    <a16:rowId xmlns:a16="http://schemas.microsoft.com/office/drawing/2014/main" val="3026870931"/>
                  </a:ext>
                </a:extLst>
              </a:tr>
              <a:tr h="370840">
                <a:tc>
                  <a:txBody>
                    <a:bodyPr/>
                    <a:lstStyle/>
                    <a:p>
                      <a:r>
                        <a:rPr lang="en-US" dirty="0"/>
                        <a:t>Abdominal distention?</a:t>
                      </a:r>
                    </a:p>
                  </a:txBody>
                  <a:tcPr/>
                </a:tc>
                <a:tc>
                  <a:txBody>
                    <a:bodyPr/>
                    <a:lstStyle/>
                    <a:p>
                      <a:endParaRPr lang="en-US" dirty="0"/>
                    </a:p>
                  </a:txBody>
                  <a:tcPr/>
                </a:tc>
                <a:extLst>
                  <a:ext uri="{0D108BD9-81ED-4DB2-BD59-A6C34878D82A}">
                    <a16:rowId xmlns:a16="http://schemas.microsoft.com/office/drawing/2014/main" val="3455025122"/>
                  </a:ext>
                </a:extLst>
              </a:tr>
              <a:tr h="370840">
                <a:tc>
                  <a:txBody>
                    <a:bodyPr/>
                    <a:lstStyle/>
                    <a:p>
                      <a:r>
                        <a:rPr lang="en-US" dirty="0"/>
                        <a:t>Clubbing?</a:t>
                      </a:r>
                    </a:p>
                  </a:txBody>
                  <a:tcPr/>
                </a:tc>
                <a:tc>
                  <a:txBody>
                    <a:bodyPr/>
                    <a:lstStyle/>
                    <a:p>
                      <a:endParaRPr lang="en-US" dirty="0"/>
                    </a:p>
                  </a:txBody>
                  <a:tcPr/>
                </a:tc>
                <a:extLst>
                  <a:ext uri="{0D108BD9-81ED-4DB2-BD59-A6C34878D82A}">
                    <a16:rowId xmlns:a16="http://schemas.microsoft.com/office/drawing/2014/main" val="1110582324"/>
                  </a:ext>
                </a:extLst>
              </a:tr>
              <a:tr h="370840">
                <a:tc>
                  <a:txBody>
                    <a:bodyPr/>
                    <a:lstStyle/>
                    <a:p>
                      <a:r>
                        <a:rPr lang="en-US" dirty="0"/>
                        <a:t>Cheilosis?</a:t>
                      </a:r>
                    </a:p>
                  </a:txBody>
                  <a:tcPr/>
                </a:tc>
                <a:tc>
                  <a:txBody>
                    <a:bodyPr/>
                    <a:lstStyle/>
                    <a:p>
                      <a:endParaRPr lang="en-US" dirty="0"/>
                    </a:p>
                  </a:txBody>
                  <a:tcPr/>
                </a:tc>
                <a:extLst>
                  <a:ext uri="{0D108BD9-81ED-4DB2-BD59-A6C34878D82A}">
                    <a16:rowId xmlns:a16="http://schemas.microsoft.com/office/drawing/2014/main" val="3519484684"/>
                  </a:ext>
                </a:extLst>
              </a:tr>
            </a:tbl>
          </a:graphicData>
        </a:graphic>
      </p:graphicFrame>
    </p:spTree>
    <p:extLst>
      <p:ext uri="{BB962C8B-B14F-4D97-AF65-F5344CB8AC3E}">
        <p14:creationId xmlns:p14="http://schemas.microsoft.com/office/powerpoint/2010/main" val="421399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EA33793-308F-6FEC-015E-AA61BB425204}"/>
              </a:ext>
            </a:extLst>
          </p:cNvPr>
          <p:cNvGraphicFramePr>
            <a:graphicFrameLocks noGrp="1"/>
          </p:cNvGraphicFramePr>
          <p:nvPr>
            <p:ph idx="1"/>
            <p:extLst>
              <p:ext uri="{D42A27DB-BD31-4B8C-83A1-F6EECF244321}">
                <p14:modId xmlns:p14="http://schemas.microsoft.com/office/powerpoint/2010/main" val="2286058952"/>
              </p:ext>
            </p:extLst>
          </p:nvPr>
        </p:nvGraphicFramePr>
        <p:xfrm>
          <a:off x="2230438" y="896620"/>
          <a:ext cx="7731124" cy="4795520"/>
        </p:xfrm>
        <a:graphic>
          <a:graphicData uri="http://schemas.openxmlformats.org/drawingml/2006/table">
            <a:tbl>
              <a:tblPr firstRow="1" bandRow="1">
                <a:tableStyleId>{21E4AEA4-8DFA-4A89-87EB-49C32662AFE0}</a:tableStyleId>
              </a:tblPr>
              <a:tblGrid>
                <a:gridCol w="3865562">
                  <a:extLst>
                    <a:ext uri="{9D8B030D-6E8A-4147-A177-3AD203B41FA5}">
                      <a16:colId xmlns:a16="http://schemas.microsoft.com/office/drawing/2014/main" val="2058760031"/>
                    </a:ext>
                  </a:extLst>
                </a:gridCol>
                <a:gridCol w="3865562">
                  <a:extLst>
                    <a:ext uri="{9D8B030D-6E8A-4147-A177-3AD203B41FA5}">
                      <a16:colId xmlns:a16="http://schemas.microsoft.com/office/drawing/2014/main" val="3723901038"/>
                    </a:ext>
                  </a:extLst>
                </a:gridCol>
              </a:tblGrid>
              <a:tr h="370840">
                <a:tc>
                  <a:txBody>
                    <a:bodyPr/>
                    <a:lstStyle/>
                    <a:p>
                      <a:r>
                        <a:rPr lang="en-US" dirty="0"/>
                        <a:t>Physical Exam Clues</a:t>
                      </a:r>
                    </a:p>
                  </a:txBody>
                  <a:tcPr/>
                </a:tc>
                <a:tc>
                  <a:txBody>
                    <a:bodyPr/>
                    <a:lstStyle/>
                    <a:p>
                      <a:r>
                        <a:rPr lang="en-US" dirty="0"/>
                        <a:t>Potential Significance</a:t>
                      </a:r>
                    </a:p>
                  </a:txBody>
                  <a:tcPr/>
                </a:tc>
                <a:extLst>
                  <a:ext uri="{0D108BD9-81ED-4DB2-BD59-A6C34878D82A}">
                    <a16:rowId xmlns:a16="http://schemas.microsoft.com/office/drawing/2014/main" val="2771408958"/>
                  </a:ext>
                </a:extLst>
              </a:tr>
              <a:tr h="370840">
                <a:tc>
                  <a:txBody>
                    <a:bodyPr/>
                    <a:lstStyle/>
                    <a:p>
                      <a:r>
                        <a:rPr lang="en-US" dirty="0"/>
                        <a:t>Tachypnea/tachycardia?</a:t>
                      </a:r>
                    </a:p>
                  </a:txBody>
                  <a:tcPr/>
                </a:tc>
                <a:tc>
                  <a:txBody>
                    <a:bodyPr/>
                    <a:lstStyle/>
                    <a:p>
                      <a:r>
                        <a:rPr lang="en-US" dirty="0"/>
                        <a:t>Increased metabolic demands</a:t>
                      </a:r>
                    </a:p>
                  </a:txBody>
                  <a:tcPr/>
                </a:tc>
                <a:extLst>
                  <a:ext uri="{0D108BD9-81ED-4DB2-BD59-A6C34878D82A}">
                    <a16:rowId xmlns:a16="http://schemas.microsoft.com/office/drawing/2014/main" val="1715128561"/>
                  </a:ext>
                </a:extLst>
              </a:tr>
              <a:tr h="370840">
                <a:tc>
                  <a:txBody>
                    <a:bodyPr/>
                    <a:lstStyle/>
                    <a:p>
                      <a:r>
                        <a:rPr lang="en-US" dirty="0"/>
                        <a:t>Hypertension?</a:t>
                      </a:r>
                    </a:p>
                  </a:txBody>
                  <a:tcPr/>
                </a:tc>
                <a:tc>
                  <a:txBody>
                    <a:bodyPr/>
                    <a:lstStyle/>
                    <a:p>
                      <a:r>
                        <a:rPr lang="en-US" dirty="0"/>
                        <a:t>Renal disease</a:t>
                      </a:r>
                    </a:p>
                  </a:txBody>
                  <a:tcPr/>
                </a:tc>
                <a:extLst>
                  <a:ext uri="{0D108BD9-81ED-4DB2-BD59-A6C34878D82A}">
                    <a16:rowId xmlns:a16="http://schemas.microsoft.com/office/drawing/2014/main" val="3079239501"/>
                  </a:ext>
                </a:extLst>
              </a:tr>
              <a:tr h="370840">
                <a:tc>
                  <a:txBody>
                    <a:bodyPr/>
                    <a:lstStyle/>
                    <a:p>
                      <a:r>
                        <a:rPr lang="en-US" dirty="0"/>
                        <a:t>Pallor?</a:t>
                      </a:r>
                    </a:p>
                  </a:txBody>
                  <a:tcPr/>
                </a:tc>
                <a:tc>
                  <a:txBody>
                    <a:bodyPr/>
                    <a:lstStyle/>
                    <a:p>
                      <a:r>
                        <a:rPr lang="en-US" dirty="0"/>
                        <a:t>Anemia</a:t>
                      </a:r>
                    </a:p>
                  </a:txBody>
                  <a:tcPr/>
                </a:tc>
                <a:extLst>
                  <a:ext uri="{0D108BD9-81ED-4DB2-BD59-A6C34878D82A}">
                    <a16:rowId xmlns:a16="http://schemas.microsoft.com/office/drawing/2014/main" val="2159113548"/>
                  </a:ext>
                </a:extLst>
              </a:tr>
              <a:tr h="370840">
                <a:tc>
                  <a:txBody>
                    <a:bodyPr/>
                    <a:lstStyle/>
                    <a:p>
                      <a:r>
                        <a:rPr lang="en-US" dirty="0"/>
                        <a:t>Edema?</a:t>
                      </a:r>
                    </a:p>
                  </a:txBody>
                  <a:tcPr/>
                </a:tc>
                <a:tc>
                  <a:txBody>
                    <a:bodyPr/>
                    <a:lstStyle/>
                    <a:p>
                      <a:r>
                        <a:rPr lang="en-US" dirty="0"/>
                        <a:t>Protein deficiency</a:t>
                      </a:r>
                    </a:p>
                    <a:p>
                      <a:r>
                        <a:rPr lang="en-US" dirty="0"/>
                        <a:t>Renal disease</a:t>
                      </a:r>
                    </a:p>
                  </a:txBody>
                  <a:tcPr/>
                </a:tc>
                <a:extLst>
                  <a:ext uri="{0D108BD9-81ED-4DB2-BD59-A6C34878D82A}">
                    <a16:rowId xmlns:a16="http://schemas.microsoft.com/office/drawing/2014/main" val="3718205974"/>
                  </a:ext>
                </a:extLst>
              </a:tr>
              <a:tr h="370840">
                <a:tc>
                  <a:txBody>
                    <a:bodyPr/>
                    <a:lstStyle/>
                    <a:p>
                      <a:r>
                        <a:rPr lang="en-US" dirty="0"/>
                        <a:t>Microcephaly?</a:t>
                      </a:r>
                    </a:p>
                  </a:txBody>
                  <a:tcPr/>
                </a:tc>
                <a:tc>
                  <a:txBody>
                    <a:bodyPr/>
                    <a:lstStyle/>
                    <a:p>
                      <a:r>
                        <a:rPr lang="en-US" dirty="0"/>
                        <a:t>Neurologic disorder</a:t>
                      </a:r>
                    </a:p>
                    <a:p>
                      <a:r>
                        <a:rPr lang="en-US" dirty="0"/>
                        <a:t>Fetal alcohol syndrome</a:t>
                      </a:r>
                    </a:p>
                    <a:p>
                      <a:r>
                        <a:rPr lang="en-US" dirty="0"/>
                        <a:t>Congenital infection</a:t>
                      </a:r>
                    </a:p>
                    <a:p>
                      <a:r>
                        <a:rPr lang="en-US" dirty="0"/>
                        <a:t>Genetic syndrome</a:t>
                      </a:r>
                    </a:p>
                  </a:txBody>
                  <a:tcPr/>
                </a:tc>
                <a:extLst>
                  <a:ext uri="{0D108BD9-81ED-4DB2-BD59-A6C34878D82A}">
                    <a16:rowId xmlns:a16="http://schemas.microsoft.com/office/drawing/2014/main" val="2916971323"/>
                  </a:ext>
                </a:extLst>
              </a:tr>
              <a:tr h="370840">
                <a:tc>
                  <a:txBody>
                    <a:bodyPr/>
                    <a:lstStyle/>
                    <a:p>
                      <a:r>
                        <a:rPr lang="en-US" dirty="0"/>
                        <a:t>Cardiac murmur?</a:t>
                      </a:r>
                    </a:p>
                  </a:txBody>
                  <a:tcPr/>
                </a:tc>
                <a:tc>
                  <a:txBody>
                    <a:bodyPr/>
                    <a:lstStyle/>
                    <a:p>
                      <a:r>
                        <a:rPr lang="en-US" dirty="0"/>
                        <a:t>Congenital heart disease</a:t>
                      </a:r>
                    </a:p>
                  </a:txBody>
                  <a:tcPr/>
                </a:tc>
                <a:extLst>
                  <a:ext uri="{0D108BD9-81ED-4DB2-BD59-A6C34878D82A}">
                    <a16:rowId xmlns:a16="http://schemas.microsoft.com/office/drawing/2014/main" val="3026870931"/>
                  </a:ext>
                </a:extLst>
              </a:tr>
              <a:tr h="370840">
                <a:tc>
                  <a:txBody>
                    <a:bodyPr/>
                    <a:lstStyle/>
                    <a:p>
                      <a:r>
                        <a:rPr lang="en-US" dirty="0"/>
                        <a:t>Abdominal distention?</a:t>
                      </a:r>
                    </a:p>
                  </a:txBody>
                  <a:tcPr/>
                </a:tc>
                <a:tc>
                  <a:txBody>
                    <a:bodyPr/>
                    <a:lstStyle/>
                    <a:p>
                      <a:endParaRPr lang="en-US" dirty="0"/>
                    </a:p>
                  </a:txBody>
                  <a:tcPr/>
                </a:tc>
                <a:extLst>
                  <a:ext uri="{0D108BD9-81ED-4DB2-BD59-A6C34878D82A}">
                    <a16:rowId xmlns:a16="http://schemas.microsoft.com/office/drawing/2014/main" val="3455025122"/>
                  </a:ext>
                </a:extLst>
              </a:tr>
              <a:tr h="370840">
                <a:tc>
                  <a:txBody>
                    <a:bodyPr/>
                    <a:lstStyle/>
                    <a:p>
                      <a:r>
                        <a:rPr lang="en-US" dirty="0"/>
                        <a:t>Clubbing?</a:t>
                      </a:r>
                    </a:p>
                  </a:txBody>
                  <a:tcPr/>
                </a:tc>
                <a:tc>
                  <a:txBody>
                    <a:bodyPr/>
                    <a:lstStyle/>
                    <a:p>
                      <a:endParaRPr lang="en-US" dirty="0"/>
                    </a:p>
                  </a:txBody>
                  <a:tcPr/>
                </a:tc>
                <a:extLst>
                  <a:ext uri="{0D108BD9-81ED-4DB2-BD59-A6C34878D82A}">
                    <a16:rowId xmlns:a16="http://schemas.microsoft.com/office/drawing/2014/main" val="1110582324"/>
                  </a:ext>
                </a:extLst>
              </a:tr>
              <a:tr h="370840">
                <a:tc>
                  <a:txBody>
                    <a:bodyPr/>
                    <a:lstStyle/>
                    <a:p>
                      <a:r>
                        <a:rPr lang="en-US" dirty="0"/>
                        <a:t>Cheilosis?</a:t>
                      </a:r>
                    </a:p>
                  </a:txBody>
                  <a:tcPr/>
                </a:tc>
                <a:tc>
                  <a:txBody>
                    <a:bodyPr/>
                    <a:lstStyle/>
                    <a:p>
                      <a:endParaRPr lang="en-US" dirty="0"/>
                    </a:p>
                  </a:txBody>
                  <a:tcPr/>
                </a:tc>
                <a:extLst>
                  <a:ext uri="{0D108BD9-81ED-4DB2-BD59-A6C34878D82A}">
                    <a16:rowId xmlns:a16="http://schemas.microsoft.com/office/drawing/2014/main" val="3519484684"/>
                  </a:ext>
                </a:extLst>
              </a:tr>
            </a:tbl>
          </a:graphicData>
        </a:graphic>
      </p:graphicFrame>
    </p:spTree>
    <p:extLst>
      <p:ext uri="{BB962C8B-B14F-4D97-AF65-F5344CB8AC3E}">
        <p14:creationId xmlns:p14="http://schemas.microsoft.com/office/powerpoint/2010/main" val="1536790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EA33793-308F-6FEC-015E-AA61BB425204}"/>
              </a:ext>
            </a:extLst>
          </p:cNvPr>
          <p:cNvGraphicFramePr>
            <a:graphicFrameLocks noGrp="1"/>
          </p:cNvGraphicFramePr>
          <p:nvPr>
            <p:ph idx="1"/>
            <p:extLst>
              <p:ext uri="{D42A27DB-BD31-4B8C-83A1-F6EECF244321}">
                <p14:modId xmlns:p14="http://schemas.microsoft.com/office/powerpoint/2010/main" val="631883309"/>
              </p:ext>
            </p:extLst>
          </p:nvPr>
        </p:nvGraphicFramePr>
        <p:xfrm>
          <a:off x="2230438" y="896620"/>
          <a:ext cx="7731124" cy="4795520"/>
        </p:xfrm>
        <a:graphic>
          <a:graphicData uri="http://schemas.openxmlformats.org/drawingml/2006/table">
            <a:tbl>
              <a:tblPr firstRow="1" bandRow="1">
                <a:tableStyleId>{21E4AEA4-8DFA-4A89-87EB-49C32662AFE0}</a:tableStyleId>
              </a:tblPr>
              <a:tblGrid>
                <a:gridCol w="3865562">
                  <a:extLst>
                    <a:ext uri="{9D8B030D-6E8A-4147-A177-3AD203B41FA5}">
                      <a16:colId xmlns:a16="http://schemas.microsoft.com/office/drawing/2014/main" val="2058760031"/>
                    </a:ext>
                  </a:extLst>
                </a:gridCol>
                <a:gridCol w="3865562">
                  <a:extLst>
                    <a:ext uri="{9D8B030D-6E8A-4147-A177-3AD203B41FA5}">
                      <a16:colId xmlns:a16="http://schemas.microsoft.com/office/drawing/2014/main" val="3723901038"/>
                    </a:ext>
                  </a:extLst>
                </a:gridCol>
              </a:tblGrid>
              <a:tr h="370840">
                <a:tc>
                  <a:txBody>
                    <a:bodyPr/>
                    <a:lstStyle/>
                    <a:p>
                      <a:r>
                        <a:rPr lang="en-US" dirty="0"/>
                        <a:t>Physical Exam Clues</a:t>
                      </a:r>
                    </a:p>
                  </a:txBody>
                  <a:tcPr/>
                </a:tc>
                <a:tc>
                  <a:txBody>
                    <a:bodyPr/>
                    <a:lstStyle/>
                    <a:p>
                      <a:r>
                        <a:rPr lang="en-US" dirty="0"/>
                        <a:t>Potential Significance</a:t>
                      </a:r>
                    </a:p>
                  </a:txBody>
                  <a:tcPr/>
                </a:tc>
                <a:extLst>
                  <a:ext uri="{0D108BD9-81ED-4DB2-BD59-A6C34878D82A}">
                    <a16:rowId xmlns:a16="http://schemas.microsoft.com/office/drawing/2014/main" val="2771408958"/>
                  </a:ext>
                </a:extLst>
              </a:tr>
              <a:tr h="370840">
                <a:tc>
                  <a:txBody>
                    <a:bodyPr/>
                    <a:lstStyle/>
                    <a:p>
                      <a:r>
                        <a:rPr lang="en-US" dirty="0"/>
                        <a:t>Tachypnea/tachycardia?</a:t>
                      </a:r>
                    </a:p>
                  </a:txBody>
                  <a:tcPr/>
                </a:tc>
                <a:tc>
                  <a:txBody>
                    <a:bodyPr/>
                    <a:lstStyle/>
                    <a:p>
                      <a:r>
                        <a:rPr lang="en-US" dirty="0"/>
                        <a:t>Increased metabolic demands</a:t>
                      </a:r>
                    </a:p>
                  </a:txBody>
                  <a:tcPr/>
                </a:tc>
                <a:extLst>
                  <a:ext uri="{0D108BD9-81ED-4DB2-BD59-A6C34878D82A}">
                    <a16:rowId xmlns:a16="http://schemas.microsoft.com/office/drawing/2014/main" val="1715128561"/>
                  </a:ext>
                </a:extLst>
              </a:tr>
              <a:tr h="370840">
                <a:tc>
                  <a:txBody>
                    <a:bodyPr/>
                    <a:lstStyle/>
                    <a:p>
                      <a:r>
                        <a:rPr lang="en-US" dirty="0"/>
                        <a:t>Hypertension?</a:t>
                      </a:r>
                    </a:p>
                  </a:txBody>
                  <a:tcPr/>
                </a:tc>
                <a:tc>
                  <a:txBody>
                    <a:bodyPr/>
                    <a:lstStyle/>
                    <a:p>
                      <a:r>
                        <a:rPr lang="en-US" dirty="0"/>
                        <a:t>Renal disease</a:t>
                      </a:r>
                    </a:p>
                  </a:txBody>
                  <a:tcPr/>
                </a:tc>
                <a:extLst>
                  <a:ext uri="{0D108BD9-81ED-4DB2-BD59-A6C34878D82A}">
                    <a16:rowId xmlns:a16="http://schemas.microsoft.com/office/drawing/2014/main" val="3079239501"/>
                  </a:ext>
                </a:extLst>
              </a:tr>
              <a:tr h="370840">
                <a:tc>
                  <a:txBody>
                    <a:bodyPr/>
                    <a:lstStyle/>
                    <a:p>
                      <a:r>
                        <a:rPr lang="en-US" dirty="0"/>
                        <a:t>Pallor?</a:t>
                      </a:r>
                    </a:p>
                  </a:txBody>
                  <a:tcPr/>
                </a:tc>
                <a:tc>
                  <a:txBody>
                    <a:bodyPr/>
                    <a:lstStyle/>
                    <a:p>
                      <a:r>
                        <a:rPr lang="en-US" dirty="0"/>
                        <a:t>Anemia</a:t>
                      </a:r>
                    </a:p>
                  </a:txBody>
                  <a:tcPr/>
                </a:tc>
                <a:extLst>
                  <a:ext uri="{0D108BD9-81ED-4DB2-BD59-A6C34878D82A}">
                    <a16:rowId xmlns:a16="http://schemas.microsoft.com/office/drawing/2014/main" val="2159113548"/>
                  </a:ext>
                </a:extLst>
              </a:tr>
              <a:tr h="370840">
                <a:tc>
                  <a:txBody>
                    <a:bodyPr/>
                    <a:lstStyle/>
                    <a:p>
                      <a:r>
                        <a:rPr lang="en-US" dirty="0"/>
                        <a:t>Edema?</a:t>
                      </a:r>
                    </a:p>
                  </a:txBody>
                  <a:tcPr/>
                </a:tc>
                <a:tc>
                  <a:txBody>
                    <a:bodyPr/>
                    <a:lstStyle/>
                    <a:p>
                      <a:r>
                        <a:rPr lang="en-US" dirty="0"/>
                        <a:t>Protein deficiency</a:t>
                      </a:r>
                    </a:p>
                    <a:p>
                      <a:r>
                        <a:rPr lang="en-US" dirty="0"/>
                        <a:t>Renal disease</a:t>
                      </a:r>
                    </a:p>
                  </a:txBody>
                  <a:tcPr/>
                </a:tc>
                <a:extLst>
                  <a:ext uri="{0D108BD9-81ED-4DB2-BD59-A6C34878D82A}">
                    <a16:rowId xmlns:a16="http://schemas.microsoft.com/office/drawing/2014/main" val="3718205974"/>
                  </a:ext>
                </a:extLst>
              </a:tr>
              <a:tr h="370840">
                <a:tc>
                  <a:txBody>
                    <a:bodyPr/>
                    <a:lstStyle/>
                    <a:p>
                      <a:r>
                        <a:rPr lang="en-US" dirty="0"/>
                        <a:t>Microcephaly?</a:t>
                      </a:r>
                    </a:p>
                  </a:txBody>
                  <a:tcPr/>
                </a:tc>
                <a:tc>
                  <a:txBody>
                    <a:bodyPr/>
                    <a:lstStyle/>
                    <a:p>
                      <a:r>
                        <a:rPr lang="en-US" dirty="0"/>
                        <a:t>Neurologic disorder</a:t>
                      </a:r>
                    </a:p>
                    <a:p>
                      <a:r>
                        <a:rPr lang="en-US" dirty="0"/>
                        <a:t>Fetal alcohol syndrome</a:t>
                      </a:r>
                    </a:p>
                    <a:p>
                      <a:r>
                        <a:rPr lang="en-US" dirty="0"/>
                        <a:t>Congenital infection</a:t>
                      </a:r>
                    </a:p>
                    <a:p>
                      <a:r>
                        <a:rPr lang="en-US" dirty="0"/>
                        <a:t>Genetic syndrome</a:t>
                      </a:r>
                    </a:p>
                  </a:txBody>
                  <a:tcPr/>
                </a:tc>
                <a:extLst>
                  <a:ext uri="{0D108BD9-81ED-4DB2-BD59-A6C34878D82A}">
                    <a16:rowId xmlns:a16="http://schemas.microsoft.com/office/drawing/2014/main" val="2916971323"/>
                  </a:ext>
                </a:extLst>
              </a:tr>
              <a:tr h="370840">
                <a:tc>
                  <a:txBody>
                    <a:bodyPr/>
                    <a:lstStyle/>
                    <a:p>
                      <a:r>
                        <a:rPr lang="en-US" dirty="0"/>
                        <a:t>Cardiac murmur?</a:t>
                      </a:r>
                    </a:p>
                  </a:txBody>
                  <a:tcPr/>
                </a:tc>
                <a:tc>
                  <a:txBody>
                    <a:bodyPr/>
                    <a:lstStyle/>
                    <a:p>
                      <a:r>
                        <a:rPr lang="en-US" dirty="0"/>
                        <a:t>Congenital heart disease</a:t>
                      </a:r>
                    </a:p>
                  </a:txBody>
                  <a:tcPr/>
                </a:tc>
                <a:extLst>
                  <a:ext uri="{0D108BD9-81ED-4DB2-BD59-A6C34878D82A}">
                    <a16:rowId xmlns:a16="http://schemas.microsoft.com/office/drawing/2014/main" val="3026870931"/>
                  </a:ext>
                </a:extLst>
              </a:tr>
              <a:tr h="370840">
                <a:tc>
                  <a:txBody>
                    <a:bodyPr/>
                    <a:lstStyle/>
                    <a:p>
                      <a:r>
                        <a:rPr lang="en-US" dirty="0"/>
                        <a:t>Abdominal distention?</a:t>
                      </a:r>
                    </a:p>
                  </a:txBody>
                  <a:tcPr/>
                </a:tc>
                <a:tc>
                  <a:txBody>
                    <a:bodyPr/>
                    <a:lstStyle/>
                    <a:p>
                      <a:r>
                        <a:rPr lang="en-US" dirty="0"/>
                        <a:t>Malabsorption</a:t>
                      </a:r>
                    </a:p>
                  </a:txBody>
                  <a:tcPr/>
                </a:tc>
                <a:extLst>
                  <a:ext uri="{0D108BD9-81ED-4DB2-BD59-A6C34878D82A}">
                    <a16:rowId xmlns:a16="http://schemas.microsoft.com/office/drawing/2014/main" val="3455025122"/>
                  </a:ext>
                </a:extLst>
              </a:tr>
              <a:tr h="370840">
                <a:tc>
                  <a:txBody>
                    <a:bodyPr/>
                    <a:lstStyle/>
                    <a:p>
                      <a:r>
                        <a:rPr lang="en-US" dirty="0"/>
                        <a:t>Clubbing?</a:t>
                      </a:r>
                    </a:p>
                  </a:txBody>
                  <a:tcPr/>
                </a:tc>
                <a:tc>
                  <a:txBody>
                    <a:bodyPr/>
                    <a:lstStyle/>
                    <a:p>
                      <a:endParaRPr lang="en-US" dirty="0"/>
                    </a:p>
                  </a:txBody>
                  <a:tcPr/>
                </a:tc>
                <a:extLst>
                  <a:ext uri="{0D108BD9-81ED-4DB2-BD59-A6C34878D82A}">
                    <a16:rowId xmlns:a16="http://schemas.microsoft.com/office/drawing/2014/main" val="1110582324"/>
                  </a:ext>
                </a:extLst>
              </a:tr>
              <a:tr h="370840">
                <a:tc>
                  <a:txBody>
                    <a:bodyPr/>
                    <a:lstStyle/>
                    <a:p>
                      <a:r>
                        <a:rPr lang="en-US" dirty="0"/>
                        <a:t>Cheilosis?</a:t>
                      </a:r>
                    </a:p>
                  </a:txBody>
                  <a:tcPr/>
                </a:tc>
                <a:tc>
                  <a:txBody>
                    <a:bodyPr/>
                    <a:lstStyle/>
                    <a:p>
                      <a:endParaRPr lang="en-US" dirty="0"/>
                    </a:p>
                  </a:txBody>
                  <a:tcPr/>
                </a:tc>
                <a:extLst>
                  <a:ext uri="{0D108BD9-81ED-4DB2-BD59-A6C34878D82A}">
                    <a16:rowId xmlns:a16="http://schemas.microsoft.com/office/drawing/2014/main" val="3519484684"/>
                  </a:ext>
                </a:extLst>
              </a:tr>
            </a:tbl>
          </a:graphicData>
        </a:graphic>
      </p:graphicFrame>
    </p:spTree>
    <p:extLst>
      <p:ext uri="{BB962C8B-B14F-4D97-AF65-F5344CB8AC3E}">
        <p14:creationId xmlns:p14="http://schemas.microsoft.com/office/powerpoint/2010/main" val="2413197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4803-94F0-528C-3C30-27408042DE5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6EF8B37-1AE9-7F77-9CA8-516CB1283E18}"/>
              </a:ext>
            </a:extLst>
          </p:cNvPr>
          <p:cNvSpPr>
            <a:spLocks noGrp="1"/>
          </p:cNvSpPr>
          <p:nvPr>
            <p:ph idx="1"/>
          </p:nvPr>
        </p:nvSpPr>
        <p:spPr/>
        <p:txBody>
          <a:bodyPr>
            <a:normAutofit/>
          </a:bodyPr>
          <a:lstStyle/>
          <a:p>
            <a:pPr marL="457200" indent="-457200">
              <a:buFont typeface="+mj-lt"/>
              <a:buAutoNum type="arabicPeriod"/>
            </a:pPr>
            <a:r>
              <a:rPr lang="en-US" sz="2400" b="1" dirty="0"/>
              <a:t>Define “failure to thrive” (FTT).</a:t>
            </a:r>
          </a:p>
          <a:p>
            <a:pPr marL="457200" indent="-457200">
              <a:buFont typeface="+mj-lt"/>
              <a:buAutoNum type="arabicPeriod"/>
            </a:pPr>
            <a:r>
              <a:rPr lang="en-US" sz="2400" dirty="0"/>
              <a:t>Outline an appropriate history in a child with FTT.</a:t>
            </a:r>
          </a:p>
          <a:p>
            <a:pPr marL="457200" indent="-457200">
              <a:buFont typeface="+mj-lt"/>
              <a:buAutoNum type="arabicPeriod"/>
            </a:pPr>
            <a:r>
              <a:rPr lang="en-US" sz="2400" dirty="0"/>
              <a:t>Discuss the differential diagnosis for FTT in children.</a:t>
            </a:r>
          </a:p>
          <a:p>
            <a:pPr marL="457200" indent="-457200">
              <a:buFont typeface="+mj-lt"/>
              <a:buAutoNum type="arabicPeriod"/>
            </a:pPr>
            <a:r>
              <a:rPr lang="en-US" sz="2400" dirty="0"/>
              <a:t>Recognize the role of the multidisciplinary team in the management of FTT in children.</a:t>
            </a:r>
          </a:p>
        </p:txBody>
      </p:sp>
    </p:spTree>
    <p:extLst>
      <p:ext uri="{BB962C8B-B14F-4D97-AF65-F5344CB8AC3E}">
        <p14:creationId xmlns:p14="http://schemas.microsoft.com/office/powerpoint/2010/main" val="38306079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EA33793-308F-6FEC-015E-AA61BB425204}"/>
              </a:ext>
            </a:extLst>
          </p:cNvPr>
          <p:cNvGraphicFramePr>
            <a:graphicFrameLocks noGrp="1"/>
          </p:cNvGraphicFramePr>
          <p:nvPr>
            <p:ph idx="1"/>
            <p:extLst>
              <p:ext uri="{D42A27DB-BD31-4B8C-83A1-F6EECF244321}">
                <p14:modId xmlns:p14="http://schemas.microsoft.com/office/powerpoint/2010/main" val="1826422934"/>
              </p:ext>
            </p:extLst>
          </p:nvPr>
        </p:nvGraphicFramePr>
        <p:xfrm>
          <a:off x="2230438" y="896620"/>
          <a:ext cx="7731124" cy="5064760"/>
        </p:xfrm>
        <a:graphic>
          <a:graphicData uri="http://schemas.openxmlformats.org/drawingml/2006/table">
            <a:tbl>
              <a:tblPr firstRow="1" bandRow="1">
                <a:tableStyleId>{21E4AEA4-8DFA-4A89-87EB-49C32662AFE0}</a:tableStyleId>
              </a:tblPr>
              <a:tblGrid>
                <a:gridCol w="3865562">
                  <a:extLst>
                    <a:ext uri="{9D8B030D-6E8A-4147-A177-3AD203B41FA5}">
                      <a16:colId xmlns:a16="http://schemas.microsoft.com/office/drawing/2014/main" val="2058760031"/>
                    </a:ext>
                  </a:extLst>
                </a:gridCol>
                <a:gridCol w="3865562">
                  <a:extLst>
                    <a:ext uri="{9D8B030D-6E8A-4147-A177-3AD203B41FA5}">
                      <a16:colId xmlns:a16="http://schemas.microsoft.com/office/drawing/2014/main" val="3723901038"/>
                    </a:ext>
                  </a:extLst>
                </a:gridCol>
              </a:tblGrid>
              <a:tr h="370840">
                <a:tc>
                  <a:txBody>
                    <a:bodyPr/>
                    <a:lstStyle/>
                    <a:p>
                      <a:r>
                        <a:rPr lang="en-US" dirty="0"/>
                        <a:t>Physical Exam Clues</a:t>
                      </a:r>
                    </a:p>
                  </a:txBody>
                  <a:tcPr/>
                </a:tc>
                <a:tc>
                  <a:txBody>
                    <a:bodyPr/>
                    <a:lstStyle/>
                    <a:p>
                      <a:r>
                        <a:rPr lang="en-US" dirty="0"/>
                        <a:t>Potential Significance</a:t>
                      </a:r>
                    </a:p>
                  </a:txBody>
                  <a:tcPr/>
                </a:tc>
                <a:extLst>
                  <a:ext uri="{0D108BD9-81ED-4DB2-BD59-A6C34878D82A}">
                    <a16:rowId xmlns:a16="http://schemas.microsoft.com/office/drawing/2014/main" val="2771408958"/>
                  </a:ext>
                </a:extLst>
              </a:tr>
              <a:tr h="370840">
                <a:tc>
                  <a:txBody>
                    <a:bodyPr/>
                    <a:lstStyle/>
                    <a:p>
                      <a:r>
                        <a:rPr lang="en-US" dirty="0"/>
                        <a:t>Tachypnea/tachycardia?</a:t>
                      </a:r>
                    </a:p>
                  </a:txBody>
                  <a:tcPr/>
                </a:tc>
                <a:tc>
                  <a:txBody>
                    <a:bodyPr/>
                    <a:lstStyle/>
                    <a:p>
                      <a:r>
                        <a:rPr lang="en-US" dirty="0"/>
                        <a:t>Increased metabolic demands</a:t>
                      </a:r>
                    </a:p>
                  </a:txBody>
                  <a:tcPr/>
                </a:tc>
                <a:extLst>
                  <a:ext uri="{0D108BD9-81ED-4DB2-BD59-A6C34878D82A}">
                    <a16:rowId xmlns:a16="http://schemas.microsoft.com/office/drawing/2014/main" val="1715128561"/>
                  </a:ext>
                </a:extLst>
              </a:tr>
              <a:tr h="370840">
                <a:tc>
                  <a:txBody>
                    <a:bodyPr/>
                    <a:lstStyle/>
                    <a:p>
                      <a:r>
                        <a:rPr lang="en-US" dirty="0"/>
                        <a:t>Hypertension?</a:t>
                      </a:r>
                    </a:p>
                  </a:txBody>
                  <a:tcPr/>
                </a:tc>
                <a:tc>
                  <a:txBody>
                    <a:bodyPr/>
                    <a:lstStyle/>
                    <a:p>
                      <a:r>
                        <a:rPr lang="en-US" dirty="0"/>
                        <a:t>Renal disease</a:t>
                      </a:r>
                    </a:p>
                  </a:txBody>
                  <a:tcPr/>
                </a:tc>
                <a:extLst>
                  <a:ext uri="{0D108BD9-81ED-4DB2-BD59-A6C34878D82A}">
                    <a16:rowId xmlns:a16="http://schemas.microsoft.com/office/drawing/2014/main" val="3079239501"/>
                  </a:ext>
                </a:extLst>
              </a:tr>
              <a:tr h="370840">
                <a:tc>
                  <a:txBody>
                    <a:bodyPr/>
                    <a:lstStyle/>
                    <a:p>
                      <a:r>
                        <a:rPr lang="en-US" dirty="0"/>
                        <a:t>Pallor?</a:t>
                      </a:r>
                    </a:p>
                  </a:txBody>
                  <a:tcPr/>
                </a:tc>
                <a:tc>
                  <a:txBody>
                    <a:bodyPr/>
                    <a:lstStyle/>
                    <a:p>
                      <a:r>
                        <a:rPr lang="en-US" dirty="0"/>
                        <a:t>Anemia</a:t>
                      </a:r>
                    </a:p>
                  </a:txBody>
                  <a:tcPr/>
                </a:tc>
                <a:extLst>
                  <a:ext uri="{0D108BD9-81ED-4DB2-BD59-A6C34878D82A}">
                    <a16:rowId xmlns:a16="http://schemas.microsoft.com/office/drawing/2014/main" val="2159113548"/>
                  </a:ext>
                </a:extLst>
              </a:tr>
              <a:tr h="370840">
                <a:tc>
                  <a:txBody>
                    <a:bodyPr/>
                    <a:lstStyle/>
                    <a:p>
                      <a:r>
                        <a:rPr lang="en-US" dirty="0"/>
                        <a:t>Edema?</a:t>
                      </a:r>
                    </a:p>
                  </a:txBody>
                  <a:tcPr/>
                </a:tc>
                <a:tc>
                  <a:txBody>
                    <a:bodyPr/>
                    <a:lstStyle/>
                    <a:p>
                      <a:r>
                        <a:rPr lang="en-US" dirty="0"/>
                        <a:t>Protein deficiency</a:t>
                      </a:r>
                    </a:p>
                    <a:p>
                      <a:r>
                        <a:rPr lang="en-US" dirty="0"/>
                        <a:t>Renal disease</a:t>
                      </a:r>
                    </a:p>
                  </a:txBody>
                  <a:tcPr/>
                </a:tc>
                <a:extLst>
                  <a:ext uri="{0D108BD9-81ED-4DB2-BD59-A6C34878D82A}">
                    <a16:rowId xmlns:a16="http://schemas.microsoft.com/office/drawing/2014/main" val="3718205974"/>
                  </a:ext>
                </a:extLst>
              </a:tr>
              <a:tr h="370840">
                <a:tc>
                  <a:txBody>
                    <a:bodyPr/>
                    <a:lstStyle/>
                    <a:p>
                      <a:r>
                        <a:rPr lang="en-US" dirty="0"/>
                        <a:t>Microcephaly?</a:t>
                      </a:r>
                    </a:p>
                  </a:txBody>
                  <a:tcPr/>
                </a:tc>
                <a:tc>
                  <a:txBody>
                    <a:bodyPr/>
                    <a:lstStyle/>
                    <a:p>
                      <a:r>
                        <a:rPr lang="en-US" dirty="0"/>
                        <a:t>Neurologic disorder</a:t>
                      </a:r>
                    </a:p>
                    <a:p>
                      <a:r>
                        <a:rPr lang="en-US" dirty="0"/>
                        <a:t>Fetal alcohol syndrome</a:t>
                      </a:r>
                    </a:p>
                    <a:p>
                      <a:r>
                        <a:rPr lang="en-US" dirty="0"/>
                        <a:t>Congenital infection</a:t>
                      </a:r>
                    </a:p>
                    <a:p>
                      <a:r>
                        <a:rPr lang="en-US" dirty="0"/>
                        <a:t>Genetic syndrome</a:t>
                      </a:r>
                    </a:p>
                  </a:txBody>
                  <a:tcPr/>
                </a:tc>
                <a:extLst>
                  <a:ext uri="{0D108BD9-81ED-4DB2-BD59-A6C34878D82A}">
                    <a16:rowId xmlns:a16="http://schemas.microsoft.com/office/drawing/2014/main" val="2916971323"/>
                  </a:ext>
                </a:extLst>
              </a:tr>
              <a:tr h="370840">
                <a:tc>
                  <a:txBody>
                    <a:bodyPr/>
                    <a:lstStyle/>
                    <a:p>
                      <a:r>
                        <a:rPr lang="en-US" dirty="0"/>
                        <a:t>Cardiac murmur?</a:t>
                      </a:r>
                    </a:p>
                  </a:txBody>
                  <a:tcPr/>
                </a:tc>
                <a:tc>
                  <a:txBody>
                    <a:bodyPr/>
                    <a:lstStyle/>
                    <a:p>
                      <a:r>
                        <a:rPr lang="en-US" dirty="0"/>
                        <a:t>Congenital heart disease</a:t>
                      </a:r>
                    </a:p>
                  </a:txBody>
                  <a:tcPr/>
                </a:tc>
                <a:extLst>
                  <a:ext uri="{0D108BD9-81ED-4DB2-BD59-A6C34878D82A}">
                    <a16:rowId xmlns:a16="http://schemas.microsoft.com/office/drawing/2014/main" val="3026870931"/>
                  </a:ext>
                </a:extLst>
              </a:tr>
              <a:tr h="370840">
                <a:tc>
                  <a:txBody>
                    <a:bodyPr/>
                    <a:lstStyle/>
                    <a:p>
                      <a:r>
                        <a:rPr lang="en-US" dirty="0"/>
                        <a:t>Abdominal distention?</a:t>
                      </a:r>
                    </a:p>
                  </a:txBody>
                  <a:tcPr/>
                </a:tc>
                <a:tc>
                  <a:txBody>
                    <a:bodyPr/>
                    <a:lstStyle/>
                    <a:p>
                      <a:r>
                        <a:rPr lang="en-US" dirty="0"/>
                        <a:t>Malabsorption</a:t>
                      </a:r>
                    </a:p>
                  </a:txBody>
                  <a:tcPr/>
                </a:tc>
                <a:extLst>
                  <a:ext uri="{0D108BD9-81ED-4DB2-BD59-A6C34878D82A}">
                    <a16:rowId xmlns:a16="http://schemas.microsoft.com/office/drawing/2014/main" val="3455025122"/>
                  </a:ext>
                </a:extLst>
              </a:tr>
              <a:tr h="370840">
                <a:tc>
                  <a:txBody>
                    <a:bodyPr/>
                    <a:lstStyle/>
                    <a:p>
                      <a:r>
                        <a:rPr lang="en-US" dirty="0"/>
                        <a:t>Clubbing?</a:t>
                      </a:r>
                    </a:p>
                  </a:txBody>
                  <a:tcPr/>
                </a:tc>
                <a:tc>
                  <a:txBody>
                    <a:bodyPr/>
                    <a:lstStyle/>
                    <a:p>
                      <a:r>
                        <a:rPr lang="en-US" dirty="0"/>
                        <a:t>Chronic hypoxia related to cardiac, pulmonary, or liver disorder</a:t>
                      </a:r>
                    </a:p>
                  </a:txBody>
                  <a:tcPr/>
                </a:tc>
                <a:extLst>
                  <a:ext uri="{0D108BD9-81ED-4DB2-BD59-A6C34878D82A}">
                    <a16:rowId xmlns:a16="http://schemas.microsoft.com/office/drawing/2014/main" val="1110582324"/>
                  </a:ext>
                </a:extLst>
              </a:tr>
              <a:tr h="370840">
                <a:tc>
                  <a:txBody>
                    <a:bodyPr/>
                    <a:lstStyle/>
                    <a:p>
                      <a:r>
                        <a:rPr lang="en-US" dirty="0"/>
                        <a:t>Cheilosis?</a:t>
                      </a:r>
                    </a:p>
                  </a:txBody>
                  <a:tcPr/>
                </a:tc>
                <a:tc>
                  <a:txBody>
                    <a:bodyPr/>
                    <a:lstStyle/>
                    <a:p>
                      <a:endParaRPr lang="en-US" dirty="0"/>
                    </a:p>
                  </a:txBody>
                  <a:tcPr/>
                </a:tc>
                <a:extLst>
                  <a:ext uri="{0D108BD9-81ED-4DB2-BD59-A6C34878D82A}">
                    <a16:rowId xmlns:a16="http://schemas.microsoft.com/office/drawing/2014/main" val="3519484684"/>
                  </a:ext>
                </a:extLst>
              </a:tr>
            </a:tbl>
          </a:graphicData>
        </a:graphic>
      </p:graphicFrame>
    </p:spTree>
    <p:extLst>
      <p:ext uri="{BB962C8B-B14F-4D97-AF65-F5344CB8AC3E}">
        <p14:creationId xmlns:p14="http://schemas.microsoft.com/office/powerpoint/2010/main" val="35172540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9EA33793-308F-6FEC-015E-AA61BB425204}"/>
              </a:ext>
            </a:extLst>
          </p:cNvPr>
          <p:cNvGraphicFramePr>
            <a:graphicFrameLocks noGrp="1"/>
          </p:cNvGraphicFramePr>
          <p:nvPr>
            <p:ph idx="1"/>
          </p:nvPr>
        </p:nvGraphicFramePr>
        <p:xfrm>
          <a:off x="2230438" y="896620"/>
          <a:ext cx="7731124" cy="5064760"/>
        </p:xfrm>
        <a:graphic>
          <a:graphicData uri="http://schemas.openxmlformats.org/drawingml/2006/table">
            <a:tbl>
              <a:tblPr firstRow="1" bandRow="1">
                <a:tableStyleId>{21E4AEA4-8DFA-4A89-87EB-49C32662AFE0}</a:tableStyleId>
              </a:tblPr>
              <a:tblGrid>
                <a:gridCol w="3865562">
                  <a:extLst>
                    <a:ext uri="{9D8B030D-6E8A-4147-A177-3AD203B41FA5}">
                      <a16:colId xmlns:a16="http://schemas.microsoft.com/office/drawing/2014/main" val="2058760031"/>
                    </a:ext>
                  </a:extLst>
                </a:gridCol>
                <a:gridCol w="3865562">
                  <a:extLst>
                    <a:ext uri="{9D8B030D-6E8A-4147-A177-3AD203B41FA5}">
                      <a16:colId xmlns:a16="http://schemas.microsoft.com/office/drawing/2014/main" val="3723901038"/>
                    </a:ext>
                  </a:extLst>
                </a:gridCol>
              </a:tblGrid>
              <a:tr h="370840">
                <a:tc>
                  <a:txBody>
                    <a:bodyPr/>
                    <a:lstStyle/>
                    <a:p>
                      <a:r>
                        <a:rPr lang="en-US" dirty="0"/>
                        <a:t>Physical Exam Clues</a:t>
                      </a:r>
                    </a:p>
                  </a:txBody>
                  <a:tcPr/>
                </a:tc>
                <a:tc>
                  <a:txBody>
                    <a:bodyPr/>
                    <a:lstStyle/>
                    <a:p>
                      <a:r>
                        <a:rPr lang="en-US" dirty="0"/>
                        <a:t>Potential Significance</a:t>
                      </a:r>
                    </a:p>
                  </a:txBody>
                  <a:tcPr/>
                </a:tc>
                <a:extLst>
                  <a:ext uri="{0D108BD9-81ED-4DB2-BD59-A6C34878D82A}">
                    <a16:rowId xmlns:a16="http://schemas.microsoft.com/office/drawing/2014/main" val="2771408958"/>
                  </a:ext>
                </a:extLst>
              </a:tr>
              <a:tr h="370840">
                <a:tc>
                  <a:txBody>
                    <a:bodyPr/>
                    <a:lstStyle/>
                    <a:p>
                      <a:r>
                        <a:rPr lang="en-US" dirty="0"/>
                        <a:t>Tachypnea/tachycardia?</a:t>
                      </a:r>
                    </a:p>
                  </a:txBody>
                  <a:tcPr/>
                </a:tc>
                <a:tc>
                  <a:txBody>
                    <a:bodyPr/>
                    <a:lstStyle/>
                    <a:p>
                      <a:r>
                        <a:rPr lang="en-US" dirty="0"/>
                        <a:t>Increased metabolic demands</a:t>
                      </a:r>
                    </a:p>
                  </a:txBody>
                  <a:tcPr/>
                </a:tc>
                <a:extLst>
                  <a:ext uri="{0D108BD9-81ED-4DB2-BD59-A6C34878D82A}">
                    <a16:rowId xmlns:a16="http://schemas.microsoft.com/office/drawing/2014/main" val="1715128561"/>
                  </a:ext>
                </a:extLst>
              </a:tr>
              <a:tr h="370840">
                <a:tc>
                  <a:txBody>
                    <a:bodyPr/>
                    <a:lstStyle/>
                    <a:p>
                      <a:r>
                        <a:rPr lang="en-US" dirty="0"/>
                        <a:t>Hypertension?</a:t>
                      </a:r>
                    </a:p>
                  </a:txBody>
                  <a:tcPr/>
                </a:tc>
                <a:tc>
                  <a:txBody>
                    <a:bodyPr/>
                    <a:lstStyle/>
                    <a:p>
                      <a:r>
                        <a:rPr lang="en-US" dirty="0"/>
                        <a:t>Renal disease</a:t>
                      </a:r>
                    </a:p>
                  </a:txBody>
                  <a:tcPr/>
                </a:tc>
                <a:extLst>
                  <a:ext uri="{0D108BD9-81ED-4DB2-BD59-A6C34878D82A}">
                    <a16:rowId xmlns:a16="http://schemas.microsoft.com/office/drawing/2014/main" val="3079239501"/>
                  </a:ext>
                </a:extLst>
              </a:tr>
              <a:tr h="370840">
                <a:tc>
                  <a:txBody>
                    <a:bodyPr/>
                    <a:lstStyle/>
                    <a:p>
                      <a:r>
                        <a:rPr lang="en-US" dirty="0"/>
                        <a:t>Pallor?</a:t>
                      </a:r>
                    </a:p>
                  </a:txBody>
                  <a:tcPr/>
                </a:tc>
                <a:tc>
                  <a:txBody>
                    <a:bodyPr/>
                    <a:lstStyle/>
                    <a:p>
                      <a:r>
                        <a:rPr lang="en-US" dirty="0"/>
                        <a:t>Anemia</a:t>
                      </a:r>
                    </a:p>
                  </a:txBody>
                  <a:tcPr/>
                </a:tc>
                <a:extLst>
                  <a:ext uri="{0D108BD9-81ED-4DB2-BD59-A6C34878D82A}">
                    <a16:rowId xmlns:a16="http://schemas.microsoft.com/office/drawing/2014/main" val="2159113548"/>
                  </a:ext>
                </a:extLst>
              </a:tr>
              <a:tr h="370840">
                <a:tc>
                  <a:txBody>
                    <a:bodyPr/>
                    <a:lstStyle/>
                    <a:p>
                      <a:r>
                        <a:rPr lang="en-US" dirty="0"/>
                        <a:t>Edema?</a:t>
                      </a:r>
                    </a:p>
                  </a:txBody>
                  <a:tcPr/>
                </a:tc>
                <a:tc>
                  <a:txBody>
                    <a:bodyPr/>
                    <a:lstStyle/>
                    <a:p>
                      <a:r>
                        <a:rPr lang="en-US" dirty="0"/>
                        <a:t>Protein deficiency</a:t>
                      </a:r>
                    </a:p>
                    <a:p>
                      <a:r>
                        <a:rPr lang="en-US" dirty="0"/>
                        <a:t>Renal disease</a:t>
                      </a:r>
                    </a:p>
                  </a:txBody>
                  <a:tcPr/>
                </a:tc>
                <a:extLst>
                  <a:ext uri="{0D108BD9-81ED-4DB2-BD59-A6C34878D82A}">
                    <a16:rowId xmlns:a16="http://schemas.microsoft.com/office/drawing/2014/main" val="3718205974"/>
                  </a:ext>
                </a:extLst>
              </a:tr>
              <a:tr h="370840">
                <a:tc>
                  <a:txBody>
                    <a:bodyPr/>
                    <a:lstStyle/>
                    <a:p>
                      <a:r>
                        <a:rPr lang="en-US" dirty="0"/>
                        <a:t>Microcephaly?</a:t>
                      </a:r>
                    </a:p>
                  </a:txBody>
                  <a:tcPr/>
                </a:tc>
                <a:tc>
                  <a:txBody>
                    <a:bodyPr/>
                    <a:lstStyle/>
                    <a:p>
                      <a:r>
                        <a:rPr lang="en-US" dirty="0"/>
                        <a:t>Neurologic disorder</a:t>
                      </a:r>
                    </a:p>
                    <a:p>
                      <a:r>
                        <a:rPr lang="en-US" dirty="0"/>
                        <a:t>Fetal alcohol syndrome</a:t>
                      </a:r>
                    </a:p>
                    <a:p>
                      <a:r>
                        <a:rPr lang="en-US" dirty="0"/>
                        <a:t>Congenital infection</a:t>
                      </a:r>
                    </a:p>
                    <a:p>
                      <a:r>
                        <a:rPr lang="en-US" dirty="0"/>
                        <a:t>Genetic syndrome</a:t>
                      </a:r>
                    </a:p>
                  </a:txBody>
                  <a:tcPr/>
                </a:tc>
                <a:extLst>
                  <a:ext uri="{0D108BD9-81ED-4DB2-BD59-A6C34878D82A}">
                    <a16:rowId xmlns:a16="http://schemas.microsoft.com/office/drawing/2014/main" val="2916971323"/>
                  </a:ext>
                </a:extLst>
              </a:tr>
              <a:tr h="370840">
                <a:tc>
                  <a:txBody>
                    <a:bodyPr/>
                    <a:lstStyle/>
                    <a:p>
                      <a:r>
                        <a:rPr lang="en-US" dirty="0"/>
                        <a:t>Cardiac murmur?</a:t>
                      </a:r>
                    </a:p>
                  </a:txBody>
                  <a:tcPr/>
                </a:tc>
                <a:tc>
                  <a:txBody>
                    <a:bodyPr/>
                    <a:lstStyle/>
                    <a:p>
                      <a:r>
                        <a:rPr lang="en-US" dirty="0"/>
                        <a:t>Congenital heart disease</a:t>
                      </a:r>
                    </a:p>
                  </a:txBody>
                  <a:tcPr/>
                </a:tc>
                <a:extLst>
                  <a:ext uri="{0D108BD9-81ED-4DB2-BD59-A6C34878D82A}">
                    <a16:rowId xmlns:a16="http://schemas.microsoft.com/office/drawing/2014/main" val="3026870931"/>
                  </a:ext>
                </a:extLst>
              </a:tr>
              <a:tr h="370840">
                <a:tc>
                  <a:txBody>
                    <a:bodyPr/>
                    <a:lstStyle/>
                    <a:p>
                      <a:r>
                        <a:rPr lang="en-US" dirty="0"/>
                        <a:t>Abdominal distention?</a:t>
                      </a:r>
                    </a:p>
                  </a:txBody>
                  <a:tcPr/>
                </a:tc>
                <a:tc>
                  <a:txBody>
                    <a:bodyPr/>
                    <a:lstStyle/>
                    <a:p>
                      <a:r>
                        <a:rPr lang="en-US" dirty="0"/>
                        <a:t>Malabsorption</a:t>
                      </a:r>
                    </a:p>
                  </a:txBody>
                  <a:tcPr/>
                </a:tc>
                <a:extLst>
                  <a:ext uri="{0D108BD9-81ED-4DB2-BD59-A6C34878D82A}">
                    <a16:rowId xmlns:a16="http://schemas.microsoft.com/office/drawing/2014/main" val="3455025122"/>
                  </a:ext>
                </a:extLst>
              </a:tr>
              <a:tr h="370840">
                <a:tc>
                  <a:txBody>
                    <a:bodyPr/>
                    <a:lstStyle/>
                    <a:p>
                      <a:r>
                        <a:rPr lang="en-US" dirty="0"/>
                        <a:t>Clubbing?</a:t>
                      </a:r>
                    </a:p>
                  </a:txBody>
                  <a:tcPr/>
                </a:tc>
                <a:tc>
                  <a:txBody>
                    <a:bodyPr/>
                    <a:lstStyle/>
                    <a:p>
                      <a:r>
                        <a:rPr lang="en-US" dirty="0"/>
                        <a:t>Chronic hypoxia related to cardiac, pulmonary, or liver disorder</a:t>
                      </a:r>
                    </a:p>
                  </a:txBody>
                  <a:tcPr/>
                </a:tc>
                <a:extLst>
                  <a:ext uri="{0D108BD9-81ED-4DB2-BD59-A6C34878D82A}">
                    <a16:rowId xmlns:a16="http://schemas.microsoft.com/office/drawing/2014/main" val="1110582324"/>
                  </a:ext>
                </a:extLst>
              </a:tr>
              <a:tr h="370840">
                <a:tc>
                  <a:txBody>
                    <a:bodyPr/>
                    <a:lstStyle/>
                    <a:p>
                      <a:r>
                        <a:rPr lang="en-US" dirty="0"/>
                        <a:t>Cheilosis?</a:t>
                      </a:r>
                    </a:p>
                  </a:txBody>
                  <a:tcPr/>
                </a:tc>
                <a:tc>
                  <a:txBody>
                    <a:bodyPr/>
                    <a:lstStyle/>
                    <a:p>
                      <a:r>
                        <a:rPr lang="en-US" dirty="0"/>
                        <a:t>Vitamin deficiency</a:t>
                      </a:r>
                    </a:p>
                  </a:txBody>
                  <a:tcPr/>
                </a:tc>
                <a:extLst>
                  <a:ext uri="{0D108BD9-81ED-4DB2-BD59-A6C34878D82A}">
                    <a16:rowId xmlns:a16="http://schemas.microsoft.com/office/drawing/2014/main" val="3519484684"/>
                  </a:ext>
                </a:extLst>
              </a:tr>
            </a:tbl>
          </a:graphicData>
        </a:graphic>
      </p:graphicFrame>
    </p:spTree>
    <p:extLst>
      <p:ext uri="{BB962C8B-B14F-4D97-AF65-F5344CB8AC3E}">
        <p14:creationId xmlns:p14="http://schemas.microsoft.com/office/powerpoint/2010/main" val="36606350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ngular Cheilitis | Basicmedical Key">
            <a:extLst>
              <a:ext uri="{FF2B5EF4-FFF2-40B4-BE49-F238E27FC236}">
                <a16:creationId xmlns:a16="http://schemas.microsoft.com/office/drawing/2014/main" id="{A9BC8D5D-B1FB-5F8B-E5CE-7E8611D913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0" y="711200"/>
            <a:ext cx="6604000" cy="5435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225CE2-4680-404D-6150-57D4EC952C0B}"/>
              </a:ext>
            </a:extLst>
          </p:cNvPr>
          <p:cNvSpPr txBox="1"/>
          <p:nvPr/>
        </p:nvSpPr>
        <p:spPr>
          <a:xfrm>
            <a:off x="5518484" y="6162842"/>
            <a:ext cx="1031051" cy="369332"/>
          </a:xfrm>
          <a:prstGeom prst="rect">
            <a:avLst/>
          </a:prstGeom>
          <a:noFill/>
        </p:spPr>
        <p:txBody>
          <a:bodyPr wrap="none" rtlCol="0">
            <a:spAutoFit/>
          </a:bodyPr>
          <a:lstStyle/>
          <a:p>
            <a:r>
              <a:rPr lang="en-US" dirty="0"/>
              <a:t>Cheilosis</a:t>
            </a:r>
          </a:p>
        </p:txBody>
      </p:sp>
    </p:spTree>
    <p:extLst>
      <p:ext uri="{BB962C8B-B14F-4D97-AF65-F5344CB8AC3E}">
        <p14:creationId xmlns:p14="http://schemas.microsoft.com/office/powerpoint/2010/main" val="1903485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856BE-DF0D-B3A5-D3CA-789661A6E3CC}"/>
              </a:ext>
            </a:extLst>
          </p:cNvPr>
          <p:cNvSpPr>
            <a:spLocks noGrp="1"/>
          </p:cNvSpPr>
          <p:nvPr>
            <p:ph type="title"/>
          </p:nvPr>
        </p:nvSpPr>
        <p:spPr/>
        <p:txBody>
          <a:bodyPr/>
          <a:lstStyle/>
          <a:p>
            <a:r>
              <a:rPr lang="en-US" dirty="0"/>
              <a:t>Which of the following is </a:t>
            </a:r>
            <a:r>
              <a:rPr lang="en-US" b="1" dirty="0"/>
              <a:t>Incorrect?</a:t>
            </a:r>
            <a:endParaRPr lang="en-US" dirty="0"/>
          </a:p>
        </p:txBody>
      </p:sp>
      <p:sp>
        <p:nvSpPr>
          <p:cNvPr id="3" name="Content Placeholder 2">
            <a:extLst>
              <a:ext uri="{FF2B5EF4-FFF2-40B4-BE49-F238E27FC236}">
                <a16:creationId xmlns:a16="http://schemas.microsoft.com/office/drawing/2014/main" id="{428808B6-763F-7DF6-694A-B97332690F3F}"/>
              </a:ext>
            </a:extLst>
          </p:cNvPr>
          <p:cNvSpPr>
            <a:spLocks noGrp="1"/>
          </p:cNvSpPr>
          <p:nvPr>
            <p:ph idx="1"/>
          </p:nvPr>
        </p:nvSpPr>
        <p:spPr/>
        <p:txBody>
          <a:bodyPr>
            <a:normAutofit/>
          </a:bodyPr>
          <a:lstStyle/>
          <a:p>
            <a:pPr marL="342900" indent="-342900">
              <a:buFont typeface="+mj-lt"/>
              <a:buAutoNum type="alphaUcPeriod"/>
            </a:pPr>
            <a:r>
              <a:rPr lang="en-US" sz="2000" dirty="0"/>
              <a:t>It is important to observe the parent-child interaction during a consult for FTT</a:t>
            </a:r>
          </a:p>
          <a:p>
            <a:pPr marL="342900" indent="-342900">
              <a:buFont typeface="+mj-lt"/>
              <a:buAutoNum type="alphaUcPeriod"/>
            </a:pPr>
            <a:r>
              <a:rPr lang="en-US" sz="2000" dirty="0"/>
              <a:t>The physical examination is often normal with an infant with FTT</a:t>
            </a:r>
          </a:p>
          <a:p>
            <a:pPr marL="342900" indent="-342900">
              <a:buFont typeface="+mj-lt"/>
              <a:buAutoNum type="alphaUcPeriod"/>
            </a:pPr>
            <a:r>
              <a:rPr lang="en-US" sz="2000" dirty="0"/>
              <a:t>Laboratory investigations are always critical to identify a cause for FTT</a:t>
            </a:r>
          </a:p>
          <a:p>
            <a:pPr marL="342900" indent="-342900">
              <a:buFont typeface="+mj-lt"/>
              <a:buAutoNum type="alphaUcPeriod"/>
            </a:pPr>
            <a:r>
              <a:rPr lang="en-US" sz="2000" dirty="0"/>
              <a:t>It is rare for a child with FTT to require hospitalization</a:t>
            </a:r>
          </a:p>
          <a:p>
            <a:pPr marL="342900" indent="-342900">
              <a:buFont typeface="+mj-lt"/>
              <a:buAutoNum type="alphaUcPeriod"/>
            </a:pPr>
            <a:r>
              <a:rPr lang="en-US" sz="2000" dirty="0"/>
              <a:t>Psychosocial stressors are the main cause of insufficient nutrient intake in children of all ages</a:t>
            </a:r>
          </a:p>
        </p:txBody>
      </p:sp>
    </p:spTree>
    <p:extLst>
      <p:ext uri="{BB962C8B-B14F-4D97-AF65-F5344CB8AC3E}">
        <p14:creationId xmlns:p14="http://schemas.microsoft.com/office/powerpoint/2010/main" val="17356423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856BE-DF0D-B3A5-D3CA-789661A6E3CC}"/>
              </a:ext>
            </a:extLst>
          </p:cNvPr>
          <p:cNvSpPr>
            <a:spLocks noGrp="1"/>
          </p:cNvSpPr>
          <p:nvPr>
            <p:ph type="title"/>
          </p:nvPr>
        </p:nvSpPr>
        <p:spPr/>
        <p:txBody>
          <a:bodyPr/>
          <a:lstStyle/>
          <a:p>
            <a:r>
              <a:rPr lang="en-US" dirty="0"/>
              <a:t>Which of the following is </a:t>
            </a:r>
            <a:r>
              <a:rPr lang="en-US" b="1" dirty="0"/>
              <a:t>Incorrect?</a:t>
            </a:r>
            <a:endParaRPr lang="en-US" dirty="0"/>
          </a:p>
        </p:txBody>
      </p:sp>
      <p:sp>
        <p:nvSpPr>
          <p:cNvPr id="3" name="Content Placeholder 2">
            <a:extLst>
              <a:ext uri="{FF2B5EF4-FFF2-40B4-BE49-F238E27FC236}">
                <a16:creationId xmlns:a16="http://schemas.microsoft.com/office/drawing/2014/main" id="{428808B6-763F-7DF6-694A-B97332690F3F}"/>
              </a:ext>
            </a:extLst>
          </p:cNvPr>
          <p:cNvSpPr>
            <a:spLocks noGrp="1"/>
          </p:cNvSpPr>
          <p:nvPr>
            <p:ph idx="1"/>
          </p:nvPr>
        </p:nvSpPr>
        <p:spPr/>
        <p:txBody>
          <a:bodyPr>
            <a:normAutofit/>
          </a:bodyPr>
          <a:lstStyle/>
          <a:p>
            <a:pPr marL="342900" indent="-342900">
              <a:buFont typeface="+mj-lt"/>
              <a:buAutoNum type="alphaUcPeriod"/>
            </a:pPr>
            <a:r>
              <a:rPr lang="en-US" sz="2000" dirty="0"/>
              <a:t>It is important to observe the parent-child interaction during a consult for FTT</a:t>
            </a:r>
          </a:p>
          <a:p>
            <a:pPr marL="342900" indent="-342900">
              <a:buFont typeface="+mj-lt"/>
              <a:buAutoNum type="alphaUcPeriod"/>
            </a:pPr>
            <a:r>
              <a:rPr lang="en-US" sz="2000" dirty="0"/>
              <a:t>The physical examination is often normal with an infant with FTT</a:t>
            </a:r>
          </a:p>
          <a:p>
            <a:pPr marL="342900" indent="-342900">
              <a:buFont typeface="+mj-lt"/>
              <a:buAutoNum type="alphaUcPeriod"/>
            </a:pPr>
            <a:r>
              <a:rPr lang="en-US" sz="2000" b="1" dirty="0"/>
              <a:t>Laboratory investigations are always critical to identify a cause for FTT</a:t>
            </a:r>
          </a:p>
          <a:p>
            <a:pPr marL="342900" indent="-342900">
              <a:buFont typeface="+mj-lt"/>
              <a:buAutoNum type="alphaUcPeriod"/>
            </a:pPr>
            <a:r>
              <a:rPr lang="en-US" sz="2000" dirty="0"/>
              <a:t>It is rare for a child with FTT to require hospitalization</a:t>
            </a:r>
          </a:p>
          <a:p>
            <a:pPr marL="342900" indent="-342900">
              <a:buFont typeface="+mj-lt"/>
              <a:buAutoNum type="alphaUcPeriod"/>
            </a:pPr>
            <a:r>
              <a:rPr lang="en-US" sz="2000" dirty="0"/>
              <a:t>Psychosocial stressors are the main cause of insufficient nutrient intake in children of all ages</a:t>
            </a:r>
          </a:p>
        </p:txBody>
      </p:sp>
    </p:spTree>
    <p:extLst>
      <p:ext uri="{BB962C8B-B14F-4D97-AF65-F5344CB8AC3E}">
        <p14:creationId xmlns:p14="http://schemas.microsoft.com/office/powerpoint/2010/main" val="42657924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1E4D-D1A9-CAF3-F6AC-4ED6054031E1}"/>
              </a:ext>
            </a:extLst>
          </p:cNvPr>
          <p:cNvSpPr>
            <a:spLocks noGrp="1"/>
          </p:cNvSpPr>
          <p:nvPr>
            <p:ph type="title"/>
          </p:nvPr>
        </p:nvSpPr>
        <p:spPr/>
        <p:txBody>
          <a:bodyPr/>
          <a:lstStyle/>
          <a:p>
            <a:r>
              <a:rPr lang="en-US" dirty="0"/>
              <a:t>Investigations</a:t>
            </a:r>
          </a:p>
        </p:txBody>
      </p:sp>
      <p:sp>
        <p:nvSpPr>
          <p:cNvPr id="3" name="Content Placeholder 2">
            <a:extLst>
              <a:ext uri="{FF2B5EF4-FFF2-40B4-BE49-F238E27FC236}">
                <a16:creationId xmlns:a16="http://schemas.microsoft.com/office/drawing/2014/main" id="{3CD92796-CA29-6547-3F29-E39C733620A0}"/>
              </a:ext>
            </a:extLst>
          </p:cNvPr>
          <p:cNvSpPr>
            <a:spLocks noGrp="1"/>
          </p:cNvSpPr>
          <p:nvPr>
            <p:ph idx="1"/>
          </p:nvPr>
        </p:nvSpPr>
        <p:spPr/>
        <p:txBody>
          <a:bodyPr>
            <a:normAutofit/>
          </a:bodyPr>
          <a:lstStyle/>
          <a:p>
            <a:r>
              <a:rPr lang="en-US" sz="2000" dirty="0"/>
              <a:t>Guided by careful history and physical examination</a:t>
            </a:r>
          </a:p>
          <a:p>
            <a:r>
              <a:rPr lang="en-US" sz="2000" dirty="0"/>
              <a:t>Laboratory tests unlikely to reveal organic cause in absence of suggestive evidence on history or physical</a:t>
            </a:r>
          </a:p>
          <a:p>
            <a:r>
              <a:rPr lang="en-US" sz="2000" dirty="0"/>
              <a:t>Basic: </a:t>
            </a:r>
            <a:r>
              <a:rPr lang="en-US" sz="2000" dirty="0" err="1"/>
              <a:t>CBC+diff</a:t>
            </a:r>
            <a:r>
              <a:rPr lang="en-US" sz="2000" dirty="0"/>
              <a:t>, </a:t>
            </a:r>
            <a:r>
              <a:rPr lang="en-US" sz="2000" dirty="0" err="1"/>
              <a:t>lytes</a:t>
            </a:r>
            <a:r>
              <a:rPr lang="en-US" sz="2000" dirty="0"/>
              <a:t>, gas, BUN, Cr, glucose, calcium, magnesium, phosphorus, albumin, total protein, iron studies, liver enzymes, TSH, serum immunoglobulins, TTG IgA and total IgA, urinalysis and culture</a:t>
            </a:r>
          </a:p>
          <a:p>
            <a:r>
              <a:rPr lang="en-US" sz="2000" dirty="0"/>
              <a:t>Further: sweat chloride test, vitamin levels, stool culture, fecal elastase, zinc, lead, TB skin test, HIV serology, GI imaging, bone age</a:t>
            </a:r>
          </a:p>
        </p:txBody>
      </p:sp>
    </p:spTree>
    <p:extLst>
      <p:ext uri="{BB962C8B-B14F-4D97-AF65-F5344CB8AC3E}">
        <p14:creationId xmlns:p14="http://schemas.microsoft.com/office/powerpoint/2010/main" val="10915387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9FA64-3645-E696-1965-B2B7F37D88D2}"/>
              </a:ext>
            </a:extLst>
          </p:cNvPr>
          <p:cNvSpPr>
            <a:spLocks noGrp="1"/>
          </p:cNvSpPr>
          <p:nvPr>
            <p:ph type="title"/>
          </p:nvPr>
        </p:nvSpPr>
        <p:spPr/>
        <p:txBody>
          <a:bodyPr/>
          <a:lstStyle/>
          <a:p>
            <a:r>
              <a:rPr lang="en-US" dirty="0"/>
              <a:t>Investigations</a:t>
            </a:r>
          </a:p>
        </p:txBody>
      </p:sp>
      <p:sp>
        <p:nvSpPr>
          <p:cNvPr id="3" name="Content Placeholder 2">
            <a:extLst>
              <a:ext uri="{FF2B5EF4-FFF2-40B4-BE49-F238E27FC236}">
                <a16:creationId xmlns:a16="http://schemas.microsoft.com/office/drawing/2014/main" id="{39A926EC-51C6-29EA-EE31-FC54050C4C06}"/>
              </a:ext>
            </a:extLst>
          </p:cNvPr>
          <p:cNvSpPr>
            <a:spLocks noGrp="1"/>
          </p:cNvSpPr>
          <p:nvPr>
            <p:ph idx="1"/>
          </p:nvPr>
        </p:nvSpPr>
        <p:spPr>
          <a:xfrm>
            <a:off x="2231136" y="2253036"/>
            <a:ext cx="7729728" cy="3101983"/>
          </a:xfrm>
        </p:spPr>
        <p:txBody>
          <a:bodyPr>
            <a:normAutofit/>
          </a:bodyPr>
          <a:lstStyle/>
          <a:p>
            <a:r>
              <a:rPr lang="en-US" sz="2000" dirty="0"/>
              <a:t>Most important to have a rationale for what you are ordering</a:t>
            </a:r>
          </a:p>
          <a:p>
            <a:r>
              <a:rPr lang="en-US" sz="2000" dirty="0"/>
              <a:t>For example:</a:t>
            </a:r>
          </a:p>
        </p:txBody>
      </p:sp>
      <p:graphicFrame>
        <p:nvGraphicFramePr>
          <p:cNvPr id="4" name="Table 4">
            <a:extLst>
              <a:ext uri="{FF2B5EF4-FFF2-40B4-BE49-F238E27FC236}">
                <a16:creationId xmlns:a16="http://schemas.microsoft.com/office/drawing/2014/main" id="{5ED049DE-9BCE-CFB0-1B4E-37661431B8B9}"/>
              </a:ext>
            </a:extLst>
          </p:cNvPr>
          <p:cNvGraphicFramePr>
            <a:graphicFrameLocks noGrp="1"/>
          </p:cNvGraphicFramePr>
          <p:nvPr>
            <p:extLst>
              <p:ext uri="{D42A27DB-BD31-4B8C-83A1-F6EECF244321}">
                <p14:modId xmlns:p14="http://schemas.microsoft.com/office/powerpoint/2010/main" val="536982045"/>
              </p:ext>
            </p:extLst>
          </p:nvPr>
        </p:nvGraphicFramePr>
        <p:xfrm>
          <a:off x="2231136" y="3108160"/>
          <a:ext cx="7729728" cy="3383280"/>
        </p:xfrm>
        <a:graphic>
          <a:graphicData uri="http://schemas.openxmlformats.org/drawingml/2006/table">
            <a:tbl>
              <a:tblPr firstRow="1" bandRow="1">
                <a:tableStyleId>{21E4AEA4-8DFA-4A89-87EB-49C32662AFE0}</a:tableStyleId>
              </a:tblPr>
              <a:tblGrid>
                <a:gridCol w="2700093">
                  <a:extLst>
                    <a:ext uri="{9D8B030D-6E8A-4147-A177-3AD203B41FA5}">
                      <a16:colId xmlns:a16="http://schemas.microsoft.com/office/drawing/2014/main" val="2266110678"/>
                    </a:ext>
                  </a:extLst>
                </a:gridCol>
                <a:gridCol w="5029635">
                  <a:extLst>
                    <a:ext uri="{9D8B030D-6E8A-4147-A177-3AD203B41FA5}">
                      <a16:colId xmlns:a16="http://schemas.microsoft.com/office/drawing/2014/main" val="1933234254"/>
                    </a:ext>
                  </a:extLst>
                </a:gridCol>
              </a:tblGrid>
              <a:tr h="370840">
                <a:tc>
                  <a:txBody>
                    <a:bodyPr/>
                    <a:lstStyle/>
                    <a:p>
                      <a:r>
                        <a:rPr lang="en-US" sz="2000" dirty="0"/>
                        <a:t>Test</a:t>
                      </a:r>
                    </a:p>
                  </a:txBody>
                  <a:tcPr/>
                </a:tc>
                <a:tc>
                  <a:txBody>
                    <a:bodyPr/>
                    <a:lstStyle/>
                    <a:p>
                      <a:r>
                        <a:rPr lang="en-US" sz="2000" dirty="0"/>
                        <a:t>Rationale</a:t>
                      </a:r>
                    </a:p>
                  </a:txBody>
                  <a:tcPr/>
                </a:tc>
                <a:extLst>
                  <a:ext uri="{0D108BD9-81ED-4DB2-BD59-A6C34878D82A}">
                    <a16:rowId xmlns:a16="http://schemas.microsoft.com/office/drawing/2014/main" val="728469607"/>
                  </a:ext>
                </a:extLst>
              </a:tr>
              <a:tr h="370840">
                <a:tc>
                  <a:txBody>
                    <a:bodyPr/>
                    <a:lstStyle/>
                    <a:p>
                      <a:r>
                        <a:rPr lang="en-US" sz="2000" dirty="0" err="1"/>
                        <a:t>CBC+diff</a:t>
                      </a:r>
                      <a:endParaRPr lang="en-US" sz="2000" dirty="0"/>
                    </a:p>
                  </a:txBody>
                  <a:tcPr/>
                </a:tc>
                <a:tc>
                  <a:txBody>
                    <a:bodyPr/>
                    <a:lstStyle/>
                    <a:p>
                      <a:r>
                        <a:rPr lang="en-US" sz="2000" dirty="0"/>
                        <a:t>Anemia, malignancy</a:t>
                      </a:r>
                    </a:p>
                  </a:txBody>
                  <a:tcPr/>
                </a:tc>
                <a:extLst>
                  <a:ext uri="{0D108BD9-81ED-4DB2-BD59-A6C34878D82A}">
                    <a16:rowId xmlns:a16="http://schemas.microsoft.com/office/drawing/2014/main" val="719921793"/>
                  </a:ext>
                </a:extLst>
              </a:tr>
              <a:tr h="370840">
                <a:tc>
                  <a:txBody>
                    <a:bodyPr/>
                    <a:lstStyle/>
                    <a:p>
                      <a:r>
                        <a:rPr lang="en-US" sz="2000" dirty="0" err="1"/>
                        <a:t>Lytes</a:t>
                      </a:r>
                      <a:r>
                        <a:rPr lang="en-US" sz="2000" dirty="0"/>
                        <a:t>, extended </a:t>
                      </a:r>
                      <a:r>
                        <a:rPr lang="en-US" sz="2000" dirty="0" err="1"/>
                        <a:t>lytes</a:t>
                      </a:r>
                      <a:r>
                        <a:rPr lang="en-US" sz="2000" dirty="0"/>
                        <a:t>, gas, Cr, BUN</a:t>
                      </a:r>
                    </a:p>
                  </a:txBody>
                  <a:tcPr/>
                </a:tc>
                <a:tc>
                  <a:txBody>
                    <a:bodyPr/>
                    <a:lstStyle/>
                    <a:p>
                      <a:r>
                        <a:rPr lang="en-US" sz="2000" dirty="0"/>
                        <a:t>Renal tubular acidosis, monitor refeeding syndrome</a:t>
                      </a:r>
                    </a:p>
                  </a:txBody>
                  <a:tcPr/>
                </a:tc>
                <a:extLst>
                  <a:ext uri="{0D108BD9-81ED-4DB2-BD59-A6C34878D82A}">
                    <a16:rowId xmlns:a16="http://schemas.microsoft.com/office/drawing/2014/main" val="2171483168"/>
                  </a:ext>
                </a:extLst>
              </a:tr>
              <a:tr h="370840">
                <a:tc>
                  <a:txBody>
                    <a:bodyPr/>
                    <a:lstStyle/>
                    <a:p>
                      <a:r>
                        <a:rPr lang="en-US" sz="2000" dirty="0"/>
                        <a:t>Iron studies</a:t>
                      </a:r>
                    </a:p>
                  </a:txBody>
                  <a:tcPr/>
                </a:tc>
                <a:tc>
                  <a:txBody>
                    <a:bodyPr/>
                    <a:lstStyle/>
                    <a:p>
                      <a:r>
                        <a:rPr lang="en-US" sz="2000" dirty="0"/>
                        <a:t>Iron deficiency</a:t>
                      </a:r>
                    </a:p>
                  </a:txBody>
                  <a:tcPr/>
                </a:tc>
                <a:extLst>
                  <a:ext uri="{0D108BD9-81ED-4DB2-BD59-A6C34878D82A}">
                    <a16:rowId xmlns:a16="http://schemas.microsoft.com/office/drawing/2014/main" val="2724138832"/>
                  </a:ext>
                </a:extLst>
              </a:tr>
              <a:tr h="370840">
                <a:tc>
                  <a:txBody>
                    <a:bodyPr/>
                    <a:lstStyle/>
                    <a:p>
                      <a:r>
                        <a:rPr lang="en-US" sz="2000" dirty="0"/>
                        <a:t>TTG IgA and total IgA</a:t>
                      </a:r>
                    </a:p>
                  </a:txBody>
                  <a:tcPr/>
                </a:tc>
                <a:tc>
                  <a:txBody>
                    <a:bodyPr/>
                    <a:lstStyle/>
                    <a:p>
                      <a:r>
                        <a:rPr lang="en-US" sz="2000" dirty="0"/>
                        <a:t>Celiac disease (only test in children old enough to have been introduced to gluten)</a:t>
                      </a:r>
                    </a:p>
                  </a:txBody>
                  <a:tcPr/>
                </a:tc>
                <a:extLst>
                  <a:ext uri="{0D108BD9-81ED-4DB2-BD59-A6C34878D82A}">
                    <a16:rowId xmlns:a16="http://schemas.microsoft.com/office/drawing/2014/main" val="4254608675"/>
                  </a:ext>
                </a:extLst>
              </a:tr>
              <a:tr h="370840">
                <a:tc>
                  <a:txBody>
                    <a:bodyPr/>
                    <a:lstStyle/>
                    <a:p>
                      <a:r>
                        <a:rPr lang="en-US" sz="2000" dirty="0"/>
                        <a:t>Urine tests</a:t>
                      </a:r>
                    </a:p>
                  </a:txBody>
                  <a:tcPr/>
                </a:tc>
                <a:tc>
                  <a:txBody>
                    <a:bodyPr/>
                    <a:lstStyle/>
                    <a:p>
                      <a:r>
                        <a:rPr lang="en-US" sz="2000" dirty="0"/>
                        <a:t>Infection, glycosuria, renal pathology</a:t>
                      </a:r>
                    </a:p>
                  </a:txBody>
                  <a:tcPr/>
                </a:tc>
                <a:extLst>
                  <a:ext uri="{0D108BD9-81ED-4DB2-BD59-A6C34878D82A}">
                    <a16:rowId xmlns:a16="http://schemas.microsoft.com/office/drawing/2014/main" val="481117443"/>
                  </a:ext>
                </a:extLst>
              </a:tr>
              <a:tr h="370840">
                <a:tc>
                  <a:txBody>
                    <a:bodyPr/>
                    <a:lstStyle/>
                    <a:p>
                      <a:r>
                        <a:rPr lang="en-US" sz="2000" dirty="0"/>
                        <a:t>Stool studies</a:t>
                      </a:r>
                    </a:p>
                  </a:txBody>
                  <a:tcPr/>
                </a:tc>
                <a:tc>
                  <a:txBody>
                    <a:bodyPr/>
                    <a:lstStyle/>
                    <a:p>
                      <a:r>
                        <a:rPr lang="en-US" sz="2000" dirty="0"/>
                        <a:t>Infection, </a:t>
                      </a:r>
                      <a:r>
                        <a:rPr lang="en-US" sz="2000" dirty="0" err="1"/>
                        <a:t>malabsorpion</a:t>
                      </a:r>
                      <a:endParaRPr lang="en-US" sz="2000" dirty="0"/>
                    </a:p>
                  </a:txBody>
                  <a:tcPr/>
                </a:tc>
                <a:extLst>
                  <a:ext uri="{0D108BD9-81ED-4DB2-BD59-A6C34878D82A}">
                    <a16:rowId xmlns:a16="http://schemas.microsoft.com/office/drawing/2014/main" val="3209677959"/>
                  </a:ext>
                </a:extLst>
              </a:tr>
            </a:tbl>
          </a:graphicData>
        </a:graphic>
      </p:graphicFrame>
    </p:spTree>
    <p:extLst>
      <p:ext uri="{BB962C8B-B14F-4D97-AF65-F5344CB8AC3E}">
        <p14:creationId xmlns:p14="http://schemas.microsoft.com/office/powerpoint/2010/main" val="984196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94803-94F0-528C-3C30-27408042DE5B}"/>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66EF8B37-1AE9-7F77-9CA8-516CB1283E18}"/>
              </a:ext>
            </a:extLst>
          </p:cNvPr>
          <p:cNvSpPr>
            <a:spLocks noGrp="1"/>
          </p:cNvSpPr>
          <p:nvPr>
            <p:ph idx="1"/>
          </p:nvPr>
        </p:nvSpPr>
        <p:spPr/>
        <p:txBody>
          <a:bodyPr>
            <a:normAutofit/>
          </a:bodyPr>
          <a:lstStyle/>
          <a:p>
            <a:pPr marL="457200" indent="-457200">
              <a:buFont typeface="+mj-lt"/>
              <a:buAutoNum type="arabicPeriod"/>
            </a:pPr>
            <a:r>
              <a:rPr lang="en-US" sz="2400" dirty="0"/>
              <a:t>Define “failure to thrive” (FTT).</a:t>
            </a:r>
          </a:p>
          <a:p>
            <a:pPr marL="457200" indent="-457200">
              <a:buFont typeface="+mj-lt"/>
              <a:buAutoNum type="arabicPeriod"/>
            </a:pPr>
            <a:r>
              <a:rPr lang="en-US" sz="2400" dirty="0"/>
              <a:t>Discuss the differential diagnosis for FTT in children.</a:t>
            </a:r>
          </a:p>
          <a:p>
            <a:pPr marL="457200" indent="-457200">
              <a:buFont typeface="+mj-lt"/>
              <a:buAutoNum type="arabicPeriod"/>
            </a:pPr>
            <a:r>
              <a:rPr lang="en-US" sz="2400" dirty="0"/>
              <a:t>Outline an appropriate history in a child with FTT.</a:t>
            </a:r>
          </a:p>
          <a:p>
            <a:pPr marL="457200" indent="-457200">
              <a:buFont typeface="+mj-lt"/>
              <a:buAutoNum type="arabicPeriod"/>
            </a:pPr>
            <a:r>
              <a:rPr lang="en-US" sz="2400" b="1" dirty="0"/>
              <a:t>Recognize the role of the multidisciplinary team in the management of FTT in children.</a:t>
            </a:r>
          </a:p>
        </p:txBody>
      </p:sp>
    </p:spTree>
    <p:extLst>
      <p:ext uri="{BB962C8B-B14F-4D97-AF65-F5344CB8AC3E}">
        <p14:creationId xmlns:p14="http://schemas.microsoft.com/office/powerpoint/2010/main" val="1757696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ACB04-8DDE-A051-8DFC-9CF292D06E6E}"/>
              </a:ext>
            </a:extLst>
          </p:cNvPr>
          <p:cNvSpPr>
            <a:spLocks noGrp="1"/>
          </p:cNvSpPr>
          <p:nvPr>
            <p:ph type="title"/>
          </p:nvPr>
        </p:nvSpPr>
        <p:spPr/>
        <p:txBody>
          <a:bodyPr/>
          <a:lstStyle/>
          <a:p>
            <a:r>
              <a:rPr lang="en-US" dirty="0"/>
              <a:t>Management</a:t>
            </a:r>
          </a:p>
        </p:txBody>
      </p:sp>
      <p:sp>
        <p:nvSpPr>
          <p:cNvPr id="3" name="Content Placeholder 2">
            <a:extLst>
              <a:ext uri="{FF2B5EF4-FFF2-40B4-BE49-F238E27FC236}">
                <a16:creationId xmlns:a16="http://schemas.microsoft.com/office/drawing/2014/main" id="{BB70A797-E0E2-BEE0-71A7-692D60CABB3F}"/>
              </a:ext>
            </a:extLst>
          </p:cNvPr>
          <p:cNvSpPr>
            <a:spLocks noGrp="1"/>
          </p:cNvSpPr>
          <p:nvPr>
            <p:ph idx="1"/>
          </p:nvPr>
        </p:nvSpPr>
        <p:spPr>
          <a:xfrm>
            <a:off x="2231136" y="2573876"/>
            <a:ext cx="7729728" cy="3101983"/>
          </a:xfrm>
        </p:spPr>
        <p:txBody>
          <a:bodyPr>
            <a:noAutofit/>
          </a:bodyPr>
          <a:lstStyle/>
          <a:p>
            <a:r>
              <a:rPr lang="en-US" sz="2000" dirty="0"/>
              <a:t>Primary goal of management of FTT is to improve nutritional status</a:t>
            </a:r>
          </a:p>
          <a:p>
            <a:r>
              <a:rPr lang="en-US" sz="2000" dirty="0"/>
              <a:t>Identify the underlying cause and treat</a:t>
            </a:r>
          </a:p>
          <a:p>
            <a:r>
              <a:rPr lang="en-US" sz="2000" dirty="0"/>
              <a:t>Nutritional intervention</a:t>
            </a:r>
          </a:p>
          <a:p>
            <a:pPr lvl="1"/>
            <a:r>
              <a:rPr lang="en-US" sz="2000" dirty="0"/>
              <a:t>Additional calories for catch-up growth</a:t>
            </a:r>
          </a:p>
          <a:p>
            <a:pPr lvl="1"/>
            <a:r>
              <a:rPr lang="en-US" sz="2000" dirty="0"/>
              <a:t>Increase caloric density (e.g. fortification; add oils, heavy cream, peanut butter)</a:t>
            </a:r>
          </a:p>
          <a:p>
            <a:pPr lvl="1"/>
            <a:r>
              <a:rPr lang="en-US" sz="2000" dirty="0"/>
              <a:t>Limit “empty” calories (e.g. juice)</a:t>
            </a:r>
          </a:p>
          <a:p>
            <a:r>
              <a:rPr lang="en-US" sz="2000" dirty="0"/>
              <a:t>Support parents</a:t>
            </a:r>
          </a:p>
          <a:p>
            <a:r>
              <a:rPr lang="en-US" sz="2000" dirty="0"/>
              <a:t>Close follow up critical</a:t>
            </a:r>
          </a:p>
        </p:txBody>
      </p:sp>
    </p:spTree>
    <p:extLst>
      <p:ext uri="{BB962C8B-B14F-4D97-AF65-F5344CB8AC3E}">
        <p14:creationId xmlns:p14="http://schemas.microsoft.com/office/powerpoint/2010/main" val="1589217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9469-6009-0E09-AA41-CDE7B060FE9A}"/>
              </a:ext>
            </a:extLst>
          </p:cNvPr>
          <p:cNvSpPr>
            <a:spLocks noGrp="1"/>
          </p:cNvSpPr>
          <p:nvPr>
            <p:ph type="title"/>
          </p:nvPr>
        </p:nvSpPr>
        <p:spPr/>
        <p:txBody>
          <a:bodyPr/>
          <a:lstStyle/>
          <a:p>
            <a:r>
              <a:rPr lang="en-US" dirty="0" err="1"/>
              <a:t>Behaviour</a:t>
            </a:r>
            <a:r>
              <a:rPr lang="en-US" dirty="0"/>
              <a:t> modification</a:t>
            </a:r>
          </a:p>
        </p:txBody>
      </p:sp>
      <p:sp>
        <p:nvSpPr>
          <p:cNvPr id="3" name="Content Placeholder 2">
            <a:extLst>
              <a:ext uri="{FF2B5EF4-FFF2-40B4-BE49-F238E27FC236}">
                <a16:creationId xmlns:a16="http://schemas.microsoft.com/office/drawing/2014/main" id="{09D0C6CA-A97C-1FE2-E283-416292112CF0}"/>
              </a:ext>
            </a:extLst>
          </p:cNvPr>
          <p:cNvSpPr>
            <a:spLocks noGrp="1"/>
          </p:cNvSpPr>
          <p:nvPr>
            <p:ph idx="1"/>
          </p:nvPr>
        </p:nvSpPr>
        <p:spPr/>
        <p:txBody>
          <a:bodyPr>
            <a:noAutofit/>
          </a:bodyPr>
          <a:lstStyle/>
          <a:p>
            <a:r>
              <a:rPr lang="en-US" sz="2000" dirty="0"/>
              <a:t>Parental reassurance (reduce anxiety)</a:t>
            </a:r>
          </a:p>
          <a:p>
            <a:r>
              <a:rPr lang="en-US" sz="2000" dirty="0"/>
              <a:t>Structured mealtimes that are relaxed and social</a:t>
            </a:r>
          </a:p>
          <a:p>
            <a:r>
              <a:rPr lang="en-US" sz="2000" dirty="0"/>
              <a:t>Reduce mealtime distractions</a:t>
            </a:r>
          </a:p>
          <a:p>
            <a:r>
              <a:rPr lang="en-US" sz="2000" dirty="0"/>
              <a:t>Give children opportunity to feed themselves and make some choices</a:t>
            </a:r>
          </a:p>
          <a:p>
            <a:r>
              <a:rPr lang="en-US" sz="2000" dirty="0"/>
              <a:t>Offer solids before liquids</a:t>
            </a:r>
          </a:p>
          <a:p>
            <a:r>
              <a:rPr lang="en-US" sz="2000" dirty="0"/>
              <a:t>Praise child for positive </a:t>
            </a:r>
            <a:r>
              <a:rPr lang="en-US" sz="2000" dirty="0" err="1"/>
              <a:t>behaviours</a:t>
            </a:r>
            <a:endParaRPr lang="en-US" sz="2000" dirty="0"/>
          </a:p>
          <a:p>
            <a:r>
              <a:rPr lang="en-US" sz="2000" dirty="0"/>
              <a:t>Parents’ role is to provide the food, child’s role is to decide whether to eat and how much</a:t>
            </a:r>
          </a:p>
        </p:txBody>
      </p:sp>
    </p:spTree>
    <p:extLst>
      <p:ext uri="{BB962C8B-B14F-4D97-AF65-F5344CB8AC3E}">
        <p14:creationId xmlns:p14="http://schemas.microsoft.com/office/powerpoint/2010/main" val="169257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1073-18C6-277A-D5F5-15A1B9B0A839}"/>
              </a:ext>
            </a:extLst>
          </p:cNvPr>
          <p:cNvSpPr>
            <a:spLocks noGrp="1"/>
          </p:cNvSpPr>
          <p:nvPr>
            <p:ph type="title"/>
          </p:nvPr>
        </p:nvSpPr>
        <p:spPr/>
        <p:txBody>
          <a:bodyPr/>
          <a:lstStyle/>
          <a:p>
            <a:r>
              <a:rPr lang="en-US" dirty="0"/>
              <a:t>FTT - Description</a:t>
            </a:r>
          </a:p>
        </p:txBody>
      </p:sp>
      <p:sp>
        <p:nvSpPr>
          <p:cNvPr id="3" name="Content Placeholder 2">
            <a:extLst>
              <a:ext uri="{FF2B5EF4-FFF2-40B4-BE49-F238E27FC236}">
                <a16:creationId xmlns:a16="http://schemas.microsoft.com/office/drawing/2014/main" id="{92A850FA-C9B5-4ADB-06B1-3D4FF4834A69}"/>
              </a:ext>
            </a:extLst>
          </p:cNvPr>
          <p:cNvSpPr>
            <a:spLocks noGrp="1"/>
          </p:cNvSpPr>
          <p:nvPr>
            <p:ph idx="1"/>
          </p:nvPr>
        </p:nvSpPr>
        <p:spPr>
          <a:xfrm>
            <a:off x="2231136" y="2638044"/>
            <a:ext cx="7729728" cy="3710002"/>
          </a:xfrm>
        </p:spPr>
        <p:txBody>
          <a:bodyPr>
            <a:normAutofit/>
          </a:bodyPr>
          <a:lstStyle/>
          <a:p>
            <a:r>
              <a:rPr lang="en-US" sz="2000" dirty="0"/>
              <a:t>Clinical syndrome of inadequate growth</a:t>
            </a:r>
          </a:p>
          <a:p>
            <a:pPr lvl="1"/>
            <a:r>
              <a:rPr lang="en-US" sz="2000" dirty="0"/>
              <a:t>Failure to gain weight appropriately</a:t>
            </a:r>
          </a:p>
          <a:p>
            <a:pPr lvl="1"/>
            <a:r>
              <a:rPr lang="en-US" sz="2000" dirty="0"/>
              <a:t>In more severe cases, linear growth and head circumference affected</a:t>
            </a:r>
          </a:p>
          <a:p>
            <a:r>
              <a:rPr lang="en-US" sz="2000" dirty="0"/>
              <a:t>FTT is a descriptive term, not a diagnosis</a:t>
            </a:r>
          </a:p>
          <a:p>
            <a:pPr lvl="1"/>
            <a:r>
              <a:rPr lang="en-US" sz="2000" dirty="0"/>
              <a:t>Underlying cause must be considered</a:t>
            </a:r>
          </a:p>
          <a:p>
            <a:pPr lvl="1"/>
            <a:r>
              <a:rPr lang="en-US" sz="2000" dirty="0"/>
              <a:t>Now often being replaced with “growth faltering,” or ”poor weight gain”</a:t>
            </a:r>
          </a:p>
        </p:txBody>
      </p:sp>
    </p:spTree>
    <p:extLst>
      <p:ext uri="{BB962C8B-B14F-4D97-AF65-F5344CB8AC3E}">
        <p14:creationId xmlns:p14="http://schemas.microsoft.com/office/powerpoint/2010/main" val="4219657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402C-DD98-4C94-123B-79C40B682774}"/>
              </a:ext>
            </a:extLst>
          </p:cNvPr>
          <p:cNvSpPr>
            <a:spLocks noGrp="1"/>
          </p:cNvSpPr>
          <p:nvPr>
            <p:ph type="title"/>
          </p:nvPr>
        </p:nvSpPr>
        <p:spPr/>
        <p:txBody>
          <a:bodyPr/>
          <a:lstStyle/>
          <a:p>
            <a:r>
              <a:rPr lang="en-US" dirty="0"/>
              <a:t>Multidisciplinary approach</a:t>
            </a:r>
          </a:p>
        </p:txBody>
      </p:sp>
      <p:sp>
        <p:nvSpPr>
          <p:cNvPr id="3" name="Content Placeholder 2">
            <a:extLst>
              <a:ext uri="{FF2B5EF4-FFF2-40B4-BE49-F238E27FC236}">
                <a16:creationId xmlns:a16="http://schemas.microsoft.com/office/drawing/2014/main" id="{C5029AEF-0DC1-F3D4-E1B5-5169C284314D}"/>
              </a:ext>
            </a:extLst>
          </p:cNvPr>
          <p:cNvSpPr>
            <a:spLocks noGrp="1"/>
          </p:cNvSpPr>
          <p:nvPr>
            <p:ph idx="1"/>
          </p:nvPr>
        </p:nvSpPr>
        <p:spPr/>
        <p:txBody>
          <a:bodyPr>
            <a:normAutofit/>
          </a:bodyPr>
          <a:lstStyle/>
          <a:p>
            <a:r>
              <a:rPr lang="en-US" sz="2000" dirty="0"/>
              <a:t>May need:</a:t>
            </a:r>
          </a:p>
          <a:p>
            <a:pPr lvl="1"/>
            <a:r>
              <a:rPr lang="en-US" sz="2000" dirty="0"/>
              <a:t>Dietician</a:t>
            </a:r>
          </a:p>
          <a:p>
            <a:pPr lvl="1"/>
            <a:r>
              <a:rPr lang="en-US" sz="2000" dirty="0"/>
              <a:t>Occupational therapists and/or speech language pathologists</a:t>
            </a:r>
          </a:p>
          <a:p>
            <a:pPr lvl="1"/>
            <a:r>
              <a:rPr lang="en-US" sz="2000" dirty="0"/>
              <a:t>Social work</a:t>
            </a:r>
          </a:p>
          <a:p>
            <a:pPr lvl="1"/>
            <a:r>
              <a:rPr lang="en-US" sz="2000" dirty="0"/>
              <a:t>Psychologist</a:t>
            </a:r>
          </a:p>
        </p:txBody>
      </p:sp>
    </p:spTree>
    <p:extLst>
      <p:ext uri="{BB962C8B-B14F-4D97-AF65-F5344CB8AC3E}">
        <p14:creationId xmlns:p14="http://schemas.microsoft.com/office/powerpoint/2010/main" val="2788855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C786D-77F5-3D1E-E5CA-6FD4C155F8BE}"/>
              </a:ext>
            </a:extLst>
          </p:cNvPr>
          <p:cNvSpPr>
            <a:spLocks noGrp="1"/>
          </p:cNvSpPr>
          <p:nvPr>
            <p:ph type="title"/>
          </p:nvPr>
        </p:nvSpPr>
        <p:spPr/>
        <p:txBody>
          <a:bodyPr/>
          <a:lstStyle/>
          <a:p>
            <a:r>
              <a:rPr lang="en-US" dirty="0"/>
              <a:t>Hospitalization</a:t>
            </a:r>
          </a:p>
        </p:txBody>
      </p:sp>
      <p:sp>
        <p:nvSpPr>
          <p:cNvPr id="3" name="Content Placeholder 2">
            <a:extLst>
              <a:ext uri="{FF2B5EF4-FFF2-40B4-BE49-F238E27FC236}">
                <a16:creationId xmlns:a16="http://schemas.microsoft.com/office/drawing/2014/main" id="{2BDB2F41-E4BF-DD08-6353-6B57D0E06092}"/>
              </a:ext>
            </a:extLst>
          </p:cNvPr>
          <p:cNvSpPr>
            <a:spLocks noGrp="1"/>
          </p:cNvSpPr>
          <p:nvPr>
            <p:ph idx="1"/>
          </p:nvPr>
        </p:nvSpPr>
        <p:spPr/>
        <p:txBody>
          <a:bodyPr>
            <a:noAutofit/>
          </a:bodyPr>
          <a:lstStyle/>
          <a:p>
            <a:r>
              <a:rPr lang="en-US" sz="2000" dirty="0"/>
              <a:t>Rarely required</a:t>
            </a:r>
          </a:p>
          <a:p>
            <a:r>
              <a:rPr lang="en-US" sz="2000" dirty="0"/>
              <a:t>Indications</a:t>
            </a:r>
          </a:p>
          <a:p>
            <a:pPr lvl="1"/>
            <a:r>
              <a:rPr lang="en-US" sz="2000" dirty="0"/>
              <a:t>Failed outpatient management</a:t>
            </a:r>
          </a:p>
          <a:p>
            <a:pPr lvl="1"/>
            <a:r>
              <a:rPr lang="en-US" sz="2000" dirty="0"/>
              <a:t>Concern for child’s well-being or safety</a:t>
            </a:r>
          </a:p>
          <a:p>
            <a:pPr lvl="1"/>
            <a:r>
              <a:rPr lang="en-US" sz="2000" dirty="0"/>
              <a:t>Severe malnutrition (risk of refeeding syndrome)</a:t>
            </a:r>
          </a:p>
          <a:p>
            <a:pPr lvl="1"/>
            <a:r>
              <a:rPr lang="en-US" sz="2000" dirty="0"/>
              <a:t>Precise documentation of intake</a:t>
            </a:r>
          </a:p>
          <a:p>
            <a:pPr lvl="1"/>
            <a:r>
              <a:rPr lang="en-US" sz="2000" dirty="0"/>
              <a:t>Close observation of parent-child interaction</a:t>
            </a:r>
          </a:p>
          <a:p>
            <a:pPr lvl="1"/>
            <a:r>
              <a:rPr lang="en-US" sz="2000" dirty="0"/>
              <a:t>Initiation of nasogastric feeds</a:t>
            </a:r>
          </a:p>
          <a:p>
            <a:pPr lvl="1"/>
            <a:r>
              <a:rPr lang="en-US" sz="2000" dirty="0"/>
              <a:t>Serious underlying illness or medical problem</a:t>
            </a:r>
          </a:p>
          <a:p>
            <a:pPr lvl="1"/>
            <a:endParaRPr lang="en-US" sz="2000" dirty="0"/>
          </a:p>
        </p:txBody>
      </p:sp>
    </p:spTree>
    <p:extLst>
      <p:ext uri="{BB962C8B-B14F-4D97-AF65-F5344CB8AC3E}">
        <p14:creationId xmlns:p14="http://schemas.microsoft.com/office/powerpoint/2010/main" val="15280735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BE7CD-76F9-8C48-2917-EB94B12E86E4}"/>
              </a:ext>
            </a:extLst>
          </p:cNvPr>
          <p:cNvSpPr>
            <a:spLocks noGrp="1"/>
          </p:cNvSpPr>
          <p:nvPr>
            <p:ph type="title"/>
          </p:nvPr>
        </p:nvSpPr>
        <p:spPr/>
        <p:txBody>
          <a:bodyPr/>
          <a:lstStyle/>
          <a:p>
            <a:r>
              <a:rPr lang="en-US" dirty="0"/>
              <a:t>Pharmacologic Intervention</a:t>
            </a:r>
          </a:p>
        </p:txBody>
      </p:sp>
      <p:sp>
        <p:nvSpPr>
          <p:cNvPr id="3" name="Content Placeholder 2">
            <a:extLst>
              <a:ext uri="{FF2B5EF4-FFF2-40B4-BE49-F238E27FC236}">
                <a16:creationId xmlns:a16="http://schemas.microsoft.com/office/drawing/2014/main" id="{F150D599-D2CA-316A-58EE-9C2BE43ABD44}"/>
              </a:ext>
            </a:extLst>
          </p:cNvPr>
          <p:cNvSpPr>
            <a:spLocks noGrp="1"/>
          </p:cNvSpPr>
          <p:nvPr>
            <p:ph idx="1"/>
          </p:nvPr>
        </p:nvSpPr>
        <p:spPr/>
        <p:txBody>
          <a:bodyPr>
            <a:normAutofit/>
          </a:bodyPr>
          <a:lstStyle/>
          <a:p>
            <a:r>
              <a:rPr lang="en-US" sz="2000" dirty="0"/>
              <a:t>Vitamin/mineral supplements if deficient</a:t>
            </a:r>
          </a:p>
          <a:p>
            <a:r>
              <a:rPr lang="en-US" sz="2000" dirty="0"/>
              <a:t>Only in exceptional cases for children with growth failure due to inadequate dietary intake with expert consultation</a:t>
            </a:r>
          </a:p>
          <a:p>
            <a:r>
              <a:rPr lang="en-US" sz="2000" dirty="0"/>
              <a:t>Appetite stimulants</a:t>
            </a:r>
          </a:p>
          <a:p>
            <a:pPr lvl="1"/>
            <a:r>
              <a:rPr lang="en-US" sz="2000" dirty="0"/>
              <a:t>Cyproheptadine</a:t>
            </a:r>
          </a:p>
          <a:p>
            <a:pPr lvl="1"/>
            <a:r>
              <a:rPr lang="en-US" sz="2000" dirty="0"/>
              <a:t>Cannabinoid derivatives and megestrol acetate should not be </a:t>
            </a:r>
            <a:r>
              <a:rPr lang="en-US" sz="2000" dirty="0" err="1"/>
              <a:t>givien</a:t>
            </a:r>
            <a:r>
              <a:rPr lang="en-US" sz="2000" dirty="0"/>
              <a:t> to healthy children</a:t>
            </a:r>
          </a:p>
        </p:txBody>
      </p:sp>
    </p:spTree>
    <p:extLst>
      <p:ext uri="{BB962C8B-B14F-4D97-AF65-F5344CB8AC3E}">
        <p14:creationId xmlns:p14="http://schemas.microsoft.com/office/powerpoint/2010/main" val="6520603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576FC-E43B-CB0B-555D-525E8C7C009E}"/>
              </a:ext>
            </a:extLst>
          </p:cNvPr>
          <p:cNvSpPr>
            <a:spLocks noGrp="1"/>
          </p:cNvSpPr>
          <p:nvPr>
            <p:ph type="title"/>
          </p:nvPr>
        </p:nvSpPr>
        <p:spPr/>
        <p:txBody>
          <a:bodyPr/>
          <a:lstStyle/>
          <a:p>
            <a:r>
              <a:rPr lang="en-US" dirty="0"/>
              <a:t>Tube Feedings</a:t>
            </a:r>
          </a:p>
        </p:txBody>
      </p:sp>
      <p:sp>
        <p:nvSpPr>
          <p:cNvPr id="3" name="Content Placeholder 2">
            <a:extLst>
              <a:ext uri="{FF2B5EF4-FFF2-40B4-BE49-F238E27FC236}">
                <a16:creationId xmlns:a16="http://schemas.microsoft.com/office/drawing/2014/main" id="{63918B92-AAA9-E403-6B15-F9162BE9E1CB}"/>
              </a:ext>
            </a:extLst>
          </p:cNvPr>
          <p:cNvSpPr>
            <a:spLocks noGrp="1"/>
          </p:cNvSpPr>
          <p:nvPr>
            <p:ph idx="1"/>
          </p:nvPr>
        </p:nvSpPr>
        <p:spPr/>
        <p:txBody>
          <a:bodyPr>
            <a:normAutofit/>
          </a:bodyPr>
          <a:lstStyle/>
          <a:p>
            <a:r>
              <a:rPr lang="en-US" sz="2000" dirty="0"/>
              <a:t>Only in exceptional cases</a:t>
            </a:r>
          </a:p>
          <a:p>
            <a:r>
              <a:rPr lang="en-US" sz="2000" dirty="0"/>
              <a:t>Can be traumatic for both child and family. Can increase oral aversion and decrease appetite</a:t>
            </a:r>
          </a:p>
          <a:p>
            <a:r>
              <a:rPr lang="en-US" sz="2000" dirty="0"/>
              <a:t>Some indications:</a:t>
            </a:r>
          </a:p>
          <a:p>
            <a:pPr lvl="1"/>
            <a:r>
              <a:rPr lang="en-US" sz="2000" dirty="0"/>
              <a:t>Underlying disease is worsened by poor nutritional status, which can worsen outcomes</a:t>
            </a:r>
          </a:p>
          <a:p>
            <a:pPr lvl="1"/>
            <a:r>
              <a:rPr lang="en-US" sz="2000" dirty="0"/>
              <a:t>Oral intake is unsafe</a:t>
            </a:r>
          </a:p>
        </p:txBody>
      </p:sp>
    </p:spTree>
    <p:extLst>
      <p:ext uri="{BB962C8B-B14F-4D97-AF65-F5344CB8AC3E}">
        <p14:creationId xmlns:p14="http://schemas.microsoft.com/office/powerpoint/2010/main" val="706939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D4F6-3ECE-88CA-71B1-0E1190D2F4ED}"/>
              </a:ext>
            </a:extLst>
          </p:cNvPr>
          <p:cNvSpPr>
            <a:spLocks noGrp="1"/>
          </p:cNvSpPr>
          <p:nvPr>
            <p:ph type="title"/>
          </p:nvPr>
        </p:nvSpPr>
        <p:spPr/>
        <p:txBody>
          <a:bodyPr/>
          <a:lstStyle/>
          <a:p>
            <a:r>
              <a:rPr lang="en-US" dirty="0"/>
              <a:t>Back to the Case – ALEX Petit</a:t>
            </a:r>
          </a:p>
        </p:txBody>
      </p:sp>
      <p:sp>
        <p:nvSpPr>
          <p:cNvPr id="3" name="Content Placeholder 2">
            <a:extLst>
              <a:ext uri="{FF2B5EF4-FFF2-40B4-BE49-F238E27FC236}">
                <a16:creationId xmlns:a16="http://schemas.microsoft.com/office/drawing/2014/main" id="{B75ABCB5-B840-1E74-6099-23858831AFC3}"/>
              </a:ext>
            </a:extLst>
          </p:cNvPr>
          <p:cNvSpPr>
            <a:spLocks noGrp="1"/>
          </p:cNvSpPr>
          <p:nvPr>
            <p:ph idx="1"/>
          </p:nvPr>
        </p:nvSpPr>
        <p:spPr/>
        <p:txBody>
          <a:bodyPr>
            <a:normAutofit/>
          </a:bodyPr>
          <a:lstStyle/>
          <a:p>
            <a:r>
              <a:rPr lang="en-US" sz="2000" dirty="0"/>
              <a:t>Physical examination normal</a:t>
            </a:r>
          </a:p>
          <a:p>
            <a:r>
              <a:rPr lang="en-US" sz="2000" dirty="0"/>
              <a:t>CBC showed Hgb of 90 (anemic) MCV 68 (microcytic) and ferritin of 3 (low)</a:t>
            </a:r>
          </a:p>
          <a:p>
            <a:r>
              <a:rPr lang="en-US" sz="2000" dirty="0"/>
              <a:t>What are your suggestions for management of Alex’s case?</a:t>
            </a:r>
          </a:p>
        </p:txBody>
      </p:sp>
    </p:spTree>
    <p:extLst>
      <p:ext uri="{BB962C8B-B14F-4D97-AF65-F5344CB8AC3E}">
        <p14:creationId xmlns:p14="http://schemas.microsoft.com/office/powerpoint/2010/main" val="19548595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A8613-D4FF-30E5-FA87-5FE08F29F4F1}"/>
              </a:ext>
            </a:extLst>
          </p:cNvPr>
          <p:cNvSpPr>
            <a:spLocks noGrp="1"/>
          </p:cNvSpPr>
          <p:nvPr>
            <p:ph type="title"/>
          </p:nvPr>
        </p:nvSpPr>
        <p:spPr/>
        <p:txBody>
          <a:bodyPr/>
          <a:lstStyle/>
          <a:p>
            <a:r>
              <a:rPr lang="en-US" dirty="0"/>
              <a:t>Back to the case – ALEX PETIT</a:t>
            </a:r>
          </a:p>
        </p:txBody>
      </p:sp>
      <p:sp>
        <p:nvSpPr>
          <p:cNvPr id="3" name="Content Placeholder 2">
            <a:extLst>
              <a:ext uri="{FF2B5EF4-FFF2-40B4-BE49-F238E27FC236}">
                <a16:creationId xmlns:a16="http://schemas.microsoft.com/office/drawing/2014/main" id="{44D46D49-EEB9-311E-C709-14C6CEA6B2AB}"/>
              </a:ext>
            </a:extLst>
          </p:cNvPr>
          <p:cNvSpPr>
            <a:spLocks noGrp="1"/>
          </p:cNvSpPr>
          <p:nvPr>
            <p:ph idx="1"/>
          </p:nvPr>
        </p:nvSpPr>
        <p:spPr/>
        <p:txBody>
          <a:bodyPr>
            <a:noAutofit/>
          </a:bodyPr>
          <a:lstStyle/>
          <a:p>
            <a:r>
              <a:rPr lang="en-US" sz="2000" dirty="0"/>
              <a:t>Iron supplements</a:t>
            </a:r>
          </a:p>
          <a:p>
            <a:r>
              <a:rPr lang="en-US" sz="2000" dirty="0"/>
              <a:t>Introduce new foods with meals with some old </a:t>
            </a:r>
            <a:r>
              <a:rPr lang="en-US" sz="2000" dirty="0" err="1"/>
              <a:t>favourites</a:t>
            </a:r>
            <a:endParaRPr lang="en-US" sz="2000" dirty="0"/>
          </a:p>
          <a:p>
            <a:r>
              <a:rPr lang="en-US" sz="2000" dirty="0"/>
              <a:t>Decrease milk intake</a:t>
            </a:r>
          </a:p>
          <a:p>
            <a:r>
              <a:rPr lang="en-US" sz="2000" dirty="0"/>
              <a:t>Encourage high calorie foods</a:t>
            </a:r>
          </a:p>
          <a:p>
            <a:r>
              <a:rPr lang="en-US" sz="2000" dirty="0"/>
              <a:t>Give 3 meals a day with snacks in between</a:t>
            </a:r>
          </a:p>
          <a:p>
            <a:r>
              <a:rPr lang="en-US" sz="2000" dirty="0"/>
              <a:t>Turn off the TV/screens</a:t>
            </a:r>
          </a:p>
          <a:p>
            <a:r>
              <a:rPr lang="en-US" sz="2000" dirty="0"/>
              <a:t>Eat with company in a high chair</a:t>
            </a:r>
          </a:p>
          <a:p>
            <a:r>
              <a:rPr lang="en-US" sz="2000" dirty="0"/>
              <a:t>Follow up in 2 months</a:t>
            </a:r>
          </a:p>
        </p:txBody>
      </p:sp>
    </p:spTree>
    <p:extLst>
      <p:ext uri="{BB962C8B-B14F-4D97-AF65-F5344CB8AC3E}">
        <p14:creationId xmlns:p14="http://schemas.microsoft.com/office/powerpoint/2010/main" val="2057410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E191-0246-B2DF-1182-352C6E091EFA}"/>
              </a:ext>
            </a:extLst>
          </p:cNvPr>
          <p:cNvSpPr>
            <a:spLocks noGrp="1"/>
          </p:cNvSpPr>
          <p:nvPr>
            <p:ph type="title"/>
          </p:nvPr>
        </p:nvSpPr>
        <p:spPr/>
        <p:txBody>
          <a:bodyPr/>
          <a:lstStyle/>
          <a:p>
            <a:r>
              <a:rPr lang="en-US" dirty="0"/>
              <a:t>FTT Summary</a:t>
            </a:r>
          </a:p>
        </p:txBody>
      </p:sp>
      <p:sp>
        <p:nvSpPr>
          <p:cNvPr id="3" name="Content Placeholder 2">
            <a:extLst>
              <a:ext uri="{FF2B5EF4-FFF2-40B4-BE49-F238E27FC236}">
                <a16:creationId xmlns:a16="http://schemas.microsoft.com/office/drawing/2014/main" id="{82ED5BA8-CBED-E6AE-B3EE-AA9684764F30}"/>
              </a:ext>
            </a:extLst>
          </p:cNvPr>
          <p:cNvSpPr>
            <a:spLocks noGrp="1"/>
          </p:cNvSpPr>
          <p:nvPr>
            <p:ph idx="1"/>
          </p:nvPr>
        </p:nvSpPr>
        <p:spPr>
          <a:xfrm>
            <a:off x="1459829" y="2285118"/>
            <a:ext cx="9464841" cy="3101983"/>
          </a:xfrm>
        </p:spPr>
        <p:txBody>
          <a:bodyPr>
            <a:noAutofit/>
          </a:bodyPr>
          <a:lstStyle/>
          <a:p>
            <a:r>
              <a:rPr lang="en-US" sz="2000" dirty="0"/>
              <a:t>FTT is common and should be identified</a:t>
            </a:r>
          </a:p>
          <a:p>
            <a:r>
              <a:rPr lang="en-US" sz="2000" dirty="0"/>
              <a:t>Often multifactorial etiology – think about 4 categories</a:t>
            </a:r>
          </a:p>
          <a:p>
            <a:pPr marL="571500" lvl="1" indent="-342900">
              <a:buFont typeface="+mj-lt"/>
              <a:buAutoNum type="arabicPeriod"/>
            </a:pPr>
            <a:r>
              <a:rPr lang="en-US" sz="2000" dirty="0"/>
              <a:t>Insufficient intake		3.     Increased metabolic demand</a:t>
            </a:r>
          </a:p>
          <a:p>
            <a:pPr marL="571500" lvl="1" indent="-342900">
              <a:buFont typeface="+mj-lt"/>
              <a:buAutoNum type="arabicPeriod"/>
            </a:pPr>
            <a:r>
              <a:rPr lang="en-US" sz="2000" dirty="0"/>
              <a:t>Inadequate absorption           4.     Deficiency in nutrient utilization</a:t>
            </a:r>
          </a:p>
          <a:p>
            <a:r>
              <a:rPr lang="en-US" sz="2000" dirty="0"/>
              <a:t>A good history and physical is most important</a:t>
            </a:r>
          </a:p>
          <a:p>
            <a:pPr lvl="1"/>
            <a:r>
              <a:rPr lang="en-US" sz="2000" dirty="0"/>
              <a:t>Empiric investigations are seldom helpful</a:t>
            </a:r>
          </a:p>
          <a:p>
            <a:r>
              <a:rPr lang="en-US" sz="2000" dirty="0"/>
              <a:t>Treatment based on addressing underlying medical condition, increasing caloric intake, modifying </a:t>
            </a:r>
            <a:r>
              <a:rPr lang="en-US" sz="2000" dirty="0" err="1"/>
              <a:t>behaviours</a:t>
            </a:r>
            <a:r>
              <a:rPr lang="en-US" sz="2000" dirty="0"/>
              <a:t> and providing support to families</a:t>
            </a:r>
          </a:p>
          <a:p>
            <a:r>
              <a:rPr lang="en-US" sz="2000" dirty="0"/>
              <a:t>A multidisciplinary approach and frequent follow up are necessary</a:t>
            </a:r>
          </a:p>
          <a:p>
            <a:r>
              <a:rPr lang="en-US" sz="2000" dirty="0"/>
              <a:t>Early identification and intervention are important in improving long-term outcomes</a:t>
            </a:r>
          </a:p>
        </p:txBody>
      </p:sp>
    </p:spTree>
    <p:extLst>
      <p:ext uri="{BB962C8B-B14F-4D97-AF65-F5344CB8AC3E}">
        <p14:creationId xmlns:p14="http://schemas.microsoft.com/office/powerpoint/2010/main" val="4548653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1827C-413C-F6C2-D745-8EB351FAEED1}"/>
              </a:ext>
            </a:extLst>
          </p:cNvPr>
          <p:cNvSpPr>
            <a:spLocks noGrp="1"/>
          </p:cNvSpPr>
          <p:nvPr>
            <p:ph type="title"/>
          </p:nvPr>
        </p:nvSpPr>
        <p:spPr/>
        <p:txBody>
          <a:bodyPr/>
          <a:lstStyle/>
          <a:p>
            <a:r>
              <a:rPr lang="en-US" dirty="0"/>
              <a:t>Suggested resources</a:t>
            </a:r>
          </a:p>
        </p:txBody>
      </p:sp>
      <p:sp>
        <p:nvSpPr>
          <p:cNvPr id="3" name="Content Placeholder 2">
            <a:extLst>
              <a:ext uri="{FF2B5EF4-FFF2-40B4-BE49-F238E27FC236}">
                <a16:creationId xmlns:a16="http://schemas.microsoft.com/office/drawing/2014/main" id="{EB5ECD7B-C517-8A66-CE1D-D7FC8DBA35D2}"/>
              </a:ext>
            </a:extLst>
          </p:cNvPr>
          <p:cNvSpPr>
            <a:spLocks noGrp="1"/>
          </p:cNvSpPr>
          <p:nvPr>
            <p:ph idx="1"/>
          </p:nvPr>
        </p:nvSpPr>
        <p:spPr/>
        <p:txBody>
          <a:bodyPr/>
          <a:lstStyle/>
          <a:p>
            <a:r>
              <a:rPr lang="en-US" altLang="en-US" dirty="0">
                <a:ea typeface="ＭＳ Ｐゴシック" panose="020B0600070205080204" pitchFamily="34" charset="-128"/>
              </a:rPr>
              <a:t>Marchand V, on behalf of the CPS Nutrition and Gastroenterology Committee.  The toddler who is falling off the growth curve.  </a:t>
            </a:r>
            <a:r>
              <a:rPr lang="en-US" altLang="en-US" i="1" dirty="0" err="1">
                <a:ea typeface="ＭＳ Ｐゴシック" panose="020B0600070205080204" pitchFamily="34" charset="-128"/>
              </a:rPr>
              <a:t>Paediatr</a:t>
            </a:r>
            <a:r>
              <a:rPr lang="en-US" altLang="en-US" i="1" dirty="0">
                <a:ea typeface="ＭＳ Ｐゴシック" panose="020B0600070205080204" pitchFamily="34" charset="-128"/>
              </a:rPr>
              <a:t> Child Health </a:t>
            </a:r>
            <a:r>
              <a:rPr lang="en-US" altLang="en-US" dirty="0">
                <a:ea typeface="ＭＳ Ｐゴシック" panose="020B0600070205080204" pitchFamily="34" charset="-128"/>
              </a:rPr>
              <a:t>2012; 17(8):47. </a:t>
            </a:r>
            <a:r>
              <a:rPr lang="en-US" altLang="en-US" dirty="0">
                <a:ea typeface="ＭＳ Ｐゴシック" panose="020B0600070205080204" pitchFamily="34" charset="-128"/>
                <a:hlinkClick r:id="rId2"/>
              </a:rPr>
              <a:t>https://cps.ca/documents/position/toddler-falling-off-the-growth-chart</a:t>
            </a:r>
            <a:r>
              <a:rPr lang="en-US" altLang="en-US" dirty="0">
                <a:ea typeface="ＭＳ Ｐゴシック" panose="020B0600070205080204" pitchFamily="34" charset="-128"/>
              </a:rPr>
              <a:t> </a:t>
            </a:r>
          </a:p>
          <a:p>
            <a:r>
              <a:rPr lang="en-US" altLang="en-US" dirty="0">
                <a:ea typeface="ＭＳ Ｐゴシック" panose="020B0600070205080204" pitchFamily="34" charset="-128"/>
              </a:rPr>
              <a:t>Marchand V, on behalf of the CPS Nutrition and Gastroenterology Committee. Promoting optimal monitoring of child growth in Canada: using the new World Health Organization growth charts. </a:t>
            </a:r>
            <a:r>
              <a:rPr lang="en-US" altLang="en-US" i="1" dirty="0" err="1">
                <a:ea typeface="ＭＳ Ｐゴシック" panose="020B0600070205080204" pitchFamily="34" charset="-128"/>
              </a:rPr>
              <a:t>Paediatr</a:t>
            </a:r>
            <a:r>
              <a:rPr lang="en-US" altLang="en-US" i="1" dirty="0">
                <a:ea typeface="ＭＳ Ｐゴシック" panose="020B0600070205080204" pitchFamily="34" charset="-128"/>
              </a:rPr>
              <a:t> Child Health </a:t>
            </a:r>
            <a:r>
              <a:rPr lang="en-US" altLang="en-US" dirty="0">
                <a:ea typeface="ＭＳ Ｐゴシック" panose="020B0600070205080204" pitchFamily="34" charset="-128"/>
              </a:rPr>
              <a:t>2018. </a:t>
            </a:r>
            <a:r>
              <a:rPr lang="en-US" altLang="en-US" dirty="0">
                <a:ea typeface="ＭＳ Ｐゴシック" panose="020B0600070205080204" pitchFamily="34" charset="-128"/>
                <a:hlinkClick r:id="rId3"/>
              </a:rPr>
              <a:t>https://cps.ca/documents/position/child-growth-charts</a:t>
            </a:r>
            <a:r>
              <a:rPr lang="en-US" altLang="en-US" dirty="0">
                <a:ea typeface="ＭＳ Ｐゴシック" panose="020B0600070205080204" pitchFamily="34" charset="-128"/>
              </a:rPr>
              <a:t> </a:t>
            </a:r>
          </a:p>
          <a:p>
            <a:r>
              <a:rPr lang="en-US" dirty="0"/>
              <a:t>Tang MN, Adolphe S, Rogers SR, Frank DA. Failure to thrive or growth faltering: medical, developmental/behavioral, nutritional, and social dimensions. </a:t>
            </a:r>
            <a:r>
              <a:rPr lang="en-US" i="1" dirty="0"/>
              <a:t>Peds in Review </a:t>
            </a:r>
            <a:r>
              <a:rPr lang="en-US" dirty="0"/>
              <a:t>2021;42(11):590.</a:t>
            </a:r>
          </a:p>
        </p:txBody>
      </p:sp>
    </p:spTree>
    <p:extLst>
      <p:ext uri="{BB962C8B-B14F-4D97-AF65-F5344CB8AC3E}">
        <p14:creationId xmlns:p14="http://schemas.microsoft.com/office/powerpoint/2010/main" val="2490121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6E4DE-274A-D51E-8F3F-3778260E10AA}"/>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a:t>Questions?</a:t>
            </a:r>
          </a:p>
        </p:txBody>
      </p:sp>
      <p:sp>
        <p:nvSpPr>
          <p:cNvPr id="5" name="TextBox 4">
            <a:extLst>
              <a:ext uri="{FF2B5EF4-FFF2-40B4-BE49-F238E27FC236}">
                <a16:creationId xmlns:a16="http://schemas.microsoft.com/office/drawing/2014/main" id="{DCDC5B3A-7AE1-24F2-41E3-42F45025BCE5}"/>
              </a:ext>
            </a:extLst>
          </p:cNvPr>
          <p:cNvSpPr txBox="1"/>
          <p:nvPr/>
        </p:nvSpPr>
        <p:spPr>
          <a:xfrm>
            <a:off x="4636169" y="5807242"/>
            <a:ext cx="2839688" cy="461665"/>
          </a:xfrm>
          <a:prstGeom prst="rect">
            <a:avLst/>
          </a:prstGeom>
          <a:noFill/>
        </p:spPr>
        <p:txBody>
          <a:bodyPr wrap="none" rtlCol="0">
            <a:spAutoFit/>
          </a:bodyPr>
          <a:lstStyle/>
          <a:p>
            <a:r>
              <a:rPr lang="en-US" sz="2400" dirty="0" err="1"/>
              <a:t>eouyang@cheo.on.ca</a:t>
            </a:r>
            <a:endParaRPr lang="en-US" sz="2400" dirty="0"/>
          </a:p>
        </p:txBody>
      </p:sp>
      <p:pic>
        <p:nvPicPr>
          <p:cNvPr id="3" name="Picture 2">
            <a:extLst>
              <a:ext uri="{FF2B5EF4-FFF2-40B4-BE49-F238E27FC236}">
                <a16:creationId xmlns:a16="http://schemas.microsoft.com/office/drawing/2014/main" id="{2ABC9EC3-0A7D-51A9-F6CD-CA8222797AFD}"/>
              </a:ext>
            </a:extLst>
          </p:cNvPr>
          <p:cNvPicPr>
            <a:picLocks noChangeAspect="1"/>
          </p:cNvPicPr>
          <p:nvPr/>
        </p:nvPicPr>
        <p:blipFill>
          <a:blip r:embed="rId2"/>
          <a:stretch>
            <a:fillRect/>
          </a:stretch>
        </p:blipFill>
        <p:spPr>
          <a:xfrm>
            <a:off x="4636169" y="320217"/>
            <a:ext cx="2669699" cy="3675867"/>
          </a:xfrm>
          <a:prstGeom prst="rect">
            <a:avLst/>
          </a:prstGeom>
        </p:spPr>
      </p:pic>
    </p:spTree>
    <p:extLst>
      <p:ext uri="{BB962C8B-B14F-4D97-AF65-F5344CB8AC3E}">
        <p14:creationId xmlns:p14="http://schemas.microsoft.com/office/powerpoint/2010/main" val="1415052549"/>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ADA3-72C0-75C4-A621-BA57B8840606}"/>
              </a:ext>
            </a:extLst>
          </p:cNvPr>
          <p:cNvSpPr>
            <a:spLocks noGrp="1"/>
          </p:cNvSpPr>
          <p:nvPr>
            <p:ph type="title"/>
          </p:nvPr>
        </p:nvSpPr>
        <p:spPr>
          <a:xfrm>
            <a:off x="2231136" y="605464"/>
            <a:ext cx="7729728" cy="1188720"/>
          </a:xfrm>
        </p:spPr>
        <p:txBody>
          <a:bodyPr/>
          <a:lstStyle/>
          <a:p>
            <a:r>
              <a:rPr lang="en-US" dirty="0"/>
              <a:t>Epidemiology</a:t>
            </a:r>
          </a:p>
        </p:txBody>
      </p:sp>
      <p:sp>
        <p:nvSpPr>
          <p:cNvPr id="3" name="Content Placeholder 2">
            <a:extLst>
              <a:ext uri="{FF2B5EF4-FFF2-40B4-BE49-F238E27FC236}">
                <a16:creationId xmlns:a16="http://schemas.microsoft.com/office/drawing/2014/main" id="{1E338835-F96C-F257-AD84-DF5F42825032}"/>
              </a:ext>
            </a:extLst>
          </p:cNvPr>
          <p:cNvSpPr>
            <a:spLocks noGrp="1"/>
          </p:cNvSpPr>
          <p:nvPr>
            <p:ph idx="1"/>
          </p:nvPr>
        </p:nvSpPr>
        <p:spPr>
          <a:xfrm>
            <a:off x="2046515" y="1794184"/>
            <a:ext cx="7914349" cy="4079279"/>
          </a:xfrm>
        </p:spPr>
        <p:txBody>
          <a:bodyPr>
            <a:noAutofit/>
          </a:bodyPr>
          <a:lstStyle/>
          <a:p>
            <a:r>
              <a:rPr lang="en-US" sz="2000" dirty="0"/>
              <a:t>Common problem</a:t>
            </a:r>
          </a:p>
          <a:p>
            <a:pPr lvl="1"/>
            <a:r>
              <a:rPr lang="en-US" sz="2000" dirty="0"/>
              <a:t>Prevalence &lt;2% to &gt;10% (due to definition differences)</a:t>
            </a:r>
          </a:p>
          <a:p>
            <a:pPr lvl="1"/>
            <a:r>
              <a:rPr lang="en-US" sz="2000" dirty="0"/>
              <a:t>More prevalent among children in low-income households, with special health-care needs, of refugee status, born at lower birth weight</a:t>
            </a:r>
          </a:p>
          <a:p>
            <a:pPr lvl="1"/>
            <a:r>
              <a:rPr lang="en-US" sz="1000" dirty="0"/>
              <a:t>Tang et al. </a:t>
            </a:r>
            <a:r>
              <a:rPr lang="en-US" sz="1000" dirty="0" err="1"/>
              <a:t>Pediatr</a:t>
            </a:r>
            <a:r>
              <a:rPr lang="en-US" sz="1000" dirty="0"/>
              <a:t> Rev 2021.</a:t>
            </a:r>
          </a:p>
          <a:p>
            <a:r>
              <a:rPr lang="en-US" sz="2000" dirty="0"/>
              <a:t>Important cause of stress for families</a:t>
            </a:r>
          </a:p>
          <a:p>
            <a:r>
              <a:rPr lang="en-US" sz="2000" dirty="0"/>
              <a:t>Long term consequences</a:t>
            </a:r>
          </a:p>
          <a:p>
            <a:pPr lvl="1"/>
            <a:r>
              <a:rPr lang="en-US" sz="1800" dirty="0"/>
              <a:t>Increased incidence of developmental delays, learning and/or </a:t>
            </a:r>
            <a:r>
              <a:rPr lang="en-US" sz="1800" dirty="0" err="1"/>
              <a:t>behavioural</a:t>
            </a:r>
            <a:r>
              <a:rPr lang="en-US" sz="1800" dirty="0"/>
              <a:t> difficulties, nutrient deficiencies, persistent short stature</a:t>
            </a:r>
          </a:p>
        </p:txBody>
      </p:sp>
    </p:spTree>
    <p:extLst>
      <p:ext uri="{BB962C8B-B14F-4D97-AF65-F5344CB8AC3E}">
        <p14:creationId xmlns:p14="http://schemas.microsoft.com/office/powerpoint/2010/main" val="328071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8BFC6-459E-45E6-C11B-24B0B2FA5A3E}"/>
              </a:ext>
            </a:extLst>
          </p:cNvPr>
          <p:cNvSpPr>
            <a:spLocks noGrp="1"/>
          </p:cNvSpPr>
          <p:nvPr>
            <p:ph type="title"/>
          </p:nvPr>
        </p:nvSpPr>
        <p:spPr/>
        <p:txBody>
          <a:bodyPr/>
          <a:lstStyle/>
          <a:p>
            <a:r>
              <a:rPr lang="en-US" dirty="0"/>
              <a:t>Growth Charts</a:t>
            </a:r>
          </a:p>
        </p:txBody>
      </p:sp>
      <p:sp>
        <p:nvSpPr>
          <p:cNvPr id="3" name="Content Placeholder 2">
            <a:extLst>
              <a:ext uri="{FF2B5EF4-FFF2-40B4-BE49-F238E27FC236}">
                <a16:creationId xmlns:a16="http://schemas.microsoft.com/office/drawing/2014/main" id="{DC223F92-5947-363D-F926-C824CC9754F0}"/>
              </a:ext>
            </a:extLst>
          </p:cNvPr>
          <p:cNvSpPr>
            <a:spLocks noGrp="1"/>
          </p:cNvSpPr>
          <p:nvPr>
            <p:ph idx="1"/>
          </p:nvPr>
        </p:nvSpPr>
        <p:spPr>
          <a:xfrm>
            <a:off x="2231136" y="2393114"/>
            <a:ext cx="7729728" cy="3101983"/>
          </a:xfrm>
        </p:spPr>
        <p:txBody>
          <a:bodyPr>
            <a:normAutofit/>
          </a:bodyPr>
          <a:lstStyle/>
          <a:p>
            <a:r>
              <a:rPr lang="en-US" sz="2000" dirty="0"/>
              <a:t>CDC (Centre for Disease Control)</a:t>
            </a:r>
          </a:p>
          <a:p>
            <a:r>
              <a:rPr lang="en-US" sz="2000" dirty="0"/>
              <a:t>WHO (World Health Organization)</a:t>
            </a:r>
          </a:p>
          <a:p>
            <a:r>
              <a:rPr lang="en-US" sz="2000" dirty="0"/>
              <a:t>CPEG (Canadian Pediatric Endocrine Group)</a:t>
            </a:r>
          </a:p>
        </p:txBody>
      </p:sp>
      <p:sp>
        <p:nvSpPr>
          <p:cNvPr id="4" name="TextBox 3">
            <a:extLst>
              <a:ext uri="{FF2B5EF4-FFF2-40B4-BE49-F238E27FC236}">
                <a16:creationId xmlns:a16="http://schemas.microsoft.com/office/drawing/2014/main" id="{6A3EDE8F-424E-CD5C-6436-94D4650E3EA0}"/>
              </a:ext>
            </a:extLst>
          </p:cNvPr>
          <p:cNvSpPr txBox="1"/>
          <p:nvPr/>
        </p:nvSpPr>
        <p:spPr>
          <a:xfrm>
            <a:off x="2231136" y="4009418"/>
            <a:ext cx="7280839" cy="2554545"/>
          </a:xfrm>
          <a:prstGeom prst="rect">
            <a:avLst/>
          </a:prstGeom>
          <a:noFill/>
        </p:spPr>
        <p:txBody>
          <a:bodyPr wrap="square" rtlCol="0">
            <a:spAutoFit/>
          </a:bodyPr>
          <a:lstStyle/>
          <a:p>
            <a:r>
              <a:rPr lang="en-US" sz="2000" dirty="0"/>
              <a:t>Take home points:</a:t>
            </a:r>
          </a:p>
          <a:p>
            <a:pPr marL="285750" indent="-285750">
              <a:buFont typeface="Arial" panose="020B0604020202020204" pitchFamily="34" charset="0"/>
              <a:buChar char="•"/>
            </a:pPr>
            <a:r>
              <a:rPr lang="en-US" sz="2000" dirty="0"/>
              <a:t>Use the WHO Growth Charts for Canada (March 2014 revision)</a:t>
            </a:r>
          </a:p>
          <a:p>
            <a:pPr marL="742950" lvl="1" indent="-285750">
              <a:buFont typeface="Arial" panose="020B0604020202020204" pitchFamily="34" charset="0"/>
              <a:buChar char="•"/>
            </a:pPr>
            <a:r>
              <a:rPr lang="en-US" sz="2000" dirty="0"/>
              <a:t>Prefer Set 2 (</a:t>
            </a:r>
            <a:r>
              <a:rPr lang="en-CA" altLang="en-US" sz="2000" dirty="0">
                <a:ea typeface="ＭＳ Ｐゴシック" panose="020B0600070205080204" pitchFamily="34" charset="-128"/>
              </a:rPr>
              <a:t>3/10/25/50/75/90/97 centiles) over Set 1 (3/15/50/85/97 centiles</a:t>
            </a:r>
            <a:r>
              <a:rPr lang="en-CA" altLang="en-US" sz="1000" dirty="0">
                <a:ea typeface="ＭＳ Ｐゴシック" panose="020B0600070205080204" pitchFamily="34" charset="-128"/>
              </a:rPr>
              <a:t>) Marchand, </a:t>
            </a:r>
            <a:r>
              <a:rPr lang="en-CA" altLang="en-US" sz="1000" dirty="0" err="1">
                <a:ea typeface="ＭＳ Ｐゴシック" panose="020B0600070205080204" pitchFamily="34" charset="-128"/>
              </a:rPr>
              <a:t>Paediatr</a:t>
            </a:r>
            <a:r>
              <a:rPr lang="en-CA" altLang="en-US" sz="1000" dirty="0">
                <a:ea typeface="ＭＳ Ｐゴシック" panose="020B0600070205080204" pitchFamily="34" charset="-128"/>
              </a:rPr>
              <a:t> Child Health 2010</a:t>
            </a:r>
            <a:endParaRPr lang="en-US" sz="2000" dirty="0"/>
          </a:p>
          <a:p>
            <a:pPr marL="285750" indent="-285750">
              <a:buFont typeface="Arial" panose="020B0604020202020204" pitchFamily="34" charset="0"/>
              <a:buChar char="•"/>
            </a:pPr>
            <a:r>
              <a:rPr lang="en-US" sz="2000" dirty="0"/>
              <a:t>Special populations (e.g. genetic syndromes like Down syndrome, Turner syndrome) have modified growth charts</a:t>
            </a:r>
          </a:p>
          <a:p>
            <a:pPr marL="285750" indent="-285750">
              <a:buFont typeface="Arial" panose="020B0604020202020204" pitchFamily="34" charset="0"/>
              <a:buChar char="•"/>
            </a:pPr>
            <a:r>
              <a:rPr lang="en-US" sz="2000" dirty="0"/>
              <a:t>Use Fenton preterm growth charts for premature infants &lt;37wk GA (from 22wk GA to 10 </a:t>
            </a:r>
            <a:r>
              <a:rPr lang="en-US" sz="2000" dirty="0" err="1"/>
              <a:t>wks</a:t>
            </a:r>
            <a:r>
              <a:rPr lang="en-US" sz="2000" dirty="0"/>
              <a:t> CGA)</a:t>
            </a:r>
          </a:p>
        </p:txBody>
      </p:sp>
    </p:spTree>
    <p:extLst>
      <p:ext uri="{BB962C8B-B14F-4D97-AF65-F5344CB8AC3E}">
        <p14:creationId xmlns:p14="http://schemas.microsoft.com/office/powerpoint/2010/main" val="1977726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0FF7C5-4D67-7F5F-2706-AF4114C58523}"/>
              </a:ext>
            </a:extLst>
          </p:cNvPr>
          <p:cNvPicPr>
            <a:picLocks noChangeAspect="1"/>
          </p:cNvPicPr>
          <p:nvPr/>
        </p:nvPicPr>
        <p:blipFill>
          <a:blip r:embed="rId3"/>
          <a:stretch>
            <a:fillRect/>
          </a:stretch>
        </p:blipFill>
        <p:spPr>
          <a:xfrm>
            <a:off x="6230819" y="-1"/>
            <a:ext cx="4928886" cy="6858000"/>
          </a:xfrm>
          <a:prstGeom prst="rect">
            <a:avLst/>
          </a:prstGeom>
        </p:spPr>
      </p:pic>
      <p:pic>
        <p:nvPicPr>
          <p:cNvPr id="6" name="Picture 5">
            <a:extLst>
              <a:ext uri="{FF2B5EF4-FFF2-40B4-BE49-F238E27FC236}">
                <a16:creationId xmlns:a16="http://schemas.microsoft.com/office/drawing/2014/main" id="{26810D1A-CA2E-68F6-8DE4-B533E92FA8C1}"/>
              </a:ext>
            </a:extLst>
          </p:cNvPr>
          <p:cNvPicPr>
            <a:picLocks noChangeAspect="1"/>
          </p:cNvPicPr>
          <p:nvPr/>
        </p:nvPicPr>
        <p:blipFill>
          <a:blip r:embed="rId4"/>
          <a:stretch>
            <a:fillRect/>
          </a:stretch>
        </p:blipFill>
        <p:spPr>
          <a:xfrm>
            <a:off x="997857" y="0"/>
            <a:ext cx="5098143" cy="6858000"/>
          </a:xfrm>
          <a:prstGeom prst="rect">
            <a:avLst/>
          </a:prstGeom>
        </p:spPr>
      </p:pic>
    </p:spTree>
    <p:extLst>
      <p:ext uri="{BB962C8B-B14F-4D97-AF65-F5344CB8AC3E}">
        <p14:creationId xmlns:p14="http://schemas.microsoft.com/office/powerpoint/2010/main" val="350079232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{809C39F0-C367-5349-9EC1-D313C351861D}tf10001120</Template>
  <TotalTime>9776</TotalTime>
  <Words>4888</Words>
  <Application>Microsoft Macintosh PowerPoint</Application>
  <PresentationFormat>Widescreen</PresentationFormat>
  <Paragraphs>691</Paragraphs>
  <Slides>68</Slides>
  <Notes>40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7" baseType="lpstr">
      <vt:lpstr>ＭＳ Ｐゴシック</vt:lpstr>
      <vt:lpstr>AdvOT21664461</vt:lpstr>
      <vt:lpstr>AdvOT21664461+fb</vt:lpstr>
      <vt:lpstr>Arial</vt:lpstr>
      <vt:lpstr>Calibri</vt:lpstr>
      <vt:lpstr>Gill Sans MT</vt:lpstr>
      <vt:lpstr>Minion</vt:lpstr>
      <vt:lpstr>Parcel</vt:lpstr>
      <vt:lpstr>Acrobat Document</vt:lpstr>
      <vt:lpstr>Failure to Thrive May 5, 2024 University of Ottawa, MED2 Unit IV</vt:lpstr>
      <vt:lpstr>Conflict of Interest</vt:lpstr>
      <vt:lpstr>Social Media Disclosure</vt:lpstr>
      <vt:lpstr>Objectives</vt:lpstr>
      <vt:lpstr>Objectives</vt:lpstr>
      <vt:lpstr>FTT - Description</vt:lpstr>
      <vt:lpstr>Epidemiology</vt:lpstr>
      <vt:lpstr>Growth Charts</vt:lpstr>
      <vt:lpstr>PowerPoint Presentation</vt:lpstr>
      <vt:lpstr>FTT - Definition</vt:lpstr>
      <vt:lpstr>PowerPoint Presentation</vt:lpstr>
      <vt:lpstr>Which of the following Does NOT Represent FTT?</vt:lpstr>
      <vt:lpstr>Which of the following Does NOT Represent FTT?</vt:lpstr>
      <vt:lpstr>Normal Growth</vt:lpstr>
      <vt:lpstr>Which of the following regarding pediatric growth measurements is fALSE?</vt:lpstr>
      <vt:lpstr>Which of the following regarding pediatric growth measurements is fALSE?</vt:lpstr>
      <vt:lpstr>PowerPoint Presentation</vt:lpstr>
      <vt:lpstr>Objectives</vt:lpstr>
      <vt:lpstr>Classification</vt:lpstr>
      <vt:lpstr>Differential diagnosis</vt:lpstr>
      <vt:lpstr>1. Inadequate Intake</vt:lpstr>
      <vt:lpstr>2. Inadequate Nutrient Absorption</vt:lpstr>
      <vt:lpstr>3. Excessive Metabolic Demand</vt:lpstr>
      <vt:lpstr>4. Defective utilization of nutrients</vt:lpstr>
      <vt:lpstr>General Growth Patterns</vt:lpstr>
      <vt:lpstr>Which Growth pattern is represented?</vt:lpstr>
      <vt:lpstr>Which Growth pattern is represented?</vt:lpstr>
      <vt:lpstr>Which Growth pattern is represented?</vt:lpstr>
      <vt:lpstr>Which Growth pattern is represented?</vt:lpstr>
      <vt:lpstr>Objectives</vt:lpstr>
      <vt:lpstr>Case: Alex Petit</vt:lpstr>
      <vt:lpstr>PowerPoint Presentation</vt:lpstr>
      <vt:lpstr>What other information would you like to know?</vt:lpstr>
      <vt:lpstr>Dietary History</vt:lpstr>
      <vt:lpstr>Feeding Behaviours</vt:lpstr>
      <vt:lpstr>History</vt:lpstr>
      <vt:lpstr>History</vt:lpstr>
      <vt:lpstr>Family History</vt:lpstr>
      <vt:lpstr>Psychosocial History</vt:lpstr>
      <vt:lpstr>What Else would you like to do?</vt:lpstr>
      <vt:lpstr>Physical Exam</vt:lpstr>
      <vt:lpstr>Physical Exam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of the following is Incorrect?</vt:lpstr>
      <vt:lpstr>Which of the following is Incorrect?</vt:lpstr>
      <vt:lpstr>Investigations</vt:lpstr>
      <vt:lpstr>Investigations</vt:lpstr>
      <vt:lpstr>Objectives</vt:lpstr>
      <vt:lpstr>Management</vt:lpstr>
      <vt:lpstr>Behaviour modification</vt:lpstr>
      <vt:lpstr>Multidisciplinary approach</vt:lpstr>
      <vt:lpstr>Hospitalization</vt:lpstr>
      <vt:lpstr>Pharmacologic Intervention</vt:lpstr>
      <vt:lpstr>Tube Feedings</vt:lpstr>
      <vt:lpstr>Back to the Case – ALEX Petit</vt:lpstr>
      <vt:lpstr>Back to the case – ALEX PETIT</vt:lpstr>
      <vt:lpstr>FTT Summary</vt:lpstr>
      <vt:lpstr>Suggested 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Failure to Thrive May 2, 2022 University of Ottawa, MED2 Unit IV</dc:title>
  <dc:creator>Eva Ouyang</dc:creator>
  <cp:lastModifiedBy>Eva Ouyang</cp:lastModifiedBy>
  <cp:revision>24</cp:revision>
  <dcterms:created xsi:type="dcterms:W3CDTF">2022-04-26T00:08:04Z</dcterms:created>
  <dcterms:modified xsi:type="dcterms:W3CDTF">2024-05-06T00:50:11Z</dcterms:modified>
</cp:coreProperties>
</file>